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7" r:id="rId2"/>
    <p:sldId id="275" r:id="rId3"/>
    <p:sldId id="258" r:id="rId4"/>
    <p:sldId id="260" r:id="rId5"/>
    <p:sldId id="261" r:id="rId6"/>
    <p:sldId id="262" r:id="rId7"/>
    <p:sldId id="272" r:id="rId8"/>
    <p:sldId id="263" r:id="rId9"/>
    <p:sldId id="273" r:id="rId10"/>
    <p:sldId id="265" r:id="rId11"/>
    <p:sldId id="266" r:id="rId12"/>
    <p:sldId id="267" r:id="rId13"/>
    <p:sldId id="268" r:id="rId14"/>
    <p:sldId id="269" r:id="rId15"/>
    <p:sldId id="271" r:id="rId16"/>
    <p:sldId id="270" r:id="rId17"/>
    <p:sldId id="274" r:id="rId18"/>
    <p:sldId id="276" r:id="rId19"/>
    <p:sldId id="277" r:id="rId20"/>
    <p:sldId id="278" r:id="rId21"/>
    <p:sldId id="279" r:id="rId22"/>
    <p:sldId id="280" r:id="rId23"/>
    <p:sldId id="281" r:id="rId24"/>
    <p:sldId id="282" r:id="rId25"/>
    <p:sldId id="283" r:id="rId26"/>
    <p:sldId id="284" r:id="rId27"/>
    <p:sldId id="28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7331"/>
    <a:srgbClr val="CBD8E1"/>
    <a:srgbClr val="B3C2D9"/>
    <a:srgbClr val="E6E6E6"/>
    <a:srgbClr val="BDCBDC"/>
    <a:srgbClr val="9BB7E7"/>
    <a:srgbClr val="81A4D5"/>
    <a:srgbClr val="749ACF"/>
    <a:srgbClr val="B9D3F1"/>
    <a:srgbClr val="CADE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986" autoAdjust="0"/>
  </p:normalViewPr>
  <p:slideViewPr>
    <p:cSldViewPr snapToGrid="0">
      <p:cViewPr varScale="1">
        <p:scale>
          <a:sx n="82" d="100"/>
          <a:sy n="82" d="100"/>
        </p:scale>
        <p:origin x="48" y="1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showGuides="1">
      <p:cViewPr varScale="1">
        <p:scale>
          <a:sx n="69" d="100"/>
          <a:sy n="69" d="100"/>
        </p:scale>
        <p:origin x="3082"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C9EA890-8371-4385-9B3A-F63F2BF2D3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F88F62C-1C30-40D1-91B8-5DD6CE00D7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20F178-714F-4C73-868B-AE555A80DDB9}" type="datetimeFigureOut">
              <a:rPr lang="zh-CN" altLang="en-US" smtClean="0"/>
              <a:t>2021/3/28</a:t>
            </a:fld>
            <a:endParaRPr lang="zh-CN" altLang="en-US"/>
          </a:p>
        </p:txBody>
      </p:sp>
      <p:sp>
        <p:nvSpPr>
          <p:cNvPr id="4" name="页脚占位符 3">
            <a:extLst>
              <a:ext uri="{FF2B5EF4-FFF2-40B4-BE49-F238E27FC236}">
                <a16:creationId xmlns:a16="http://schemas.microsoft.com/office/drawing/2014/main" id="{8A3C51EF-6E2D-4E74-9DD2-E4CC3A3516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A41A02C-E456-4131-BFBE-B138538919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2F2B79-F038-468E-AEFC-3652F0DD6955}" type="slidenum">
              <a:rPr lang="zh-CN" altLang="en-US" smtClean="0"/>
              <a:t>‹#›</a:t>
            </a:fld>
            <a:endParaRPr lang="zh-CN" altLang="en-US"/>
          </a:p>
        </p:txBody>
      </p:sp>
    </p:spTree>
    <p:extLst>
      <p:ext uri="{BB962C8B-B14F-4D97-AF65-F5344CB8AC3E}">
        <p14:creationId xmlns:p14="http://schemas.microsoft.com/office/powerpoint/2010/main" val="797900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6F3DC-C50A-45A3-863F-E6FC47297360}" type="datetimeFigureOut">
              <a:rPr lang="zh-CN" altLang="en-US" smtClean="0"/>
              <a:t>2021/3/28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CEAB1-A486-458C-95A6-1AD8BF000EF1}" type="slidenum">
              <a:rPr lang="zh-CN" altLang="en-US" smtClean="0"/>
              <a:t>‹#›</a:t>
            </a:fld>
            <a:endParaRPr lang="zh-CN" altLang="en-US"/>
          </a:p>
        </p:txBody>
      </p:sp>
    </p:spTree>
    <p:extLst>
      <p:ext uri="{BB962C8B-B14F-4D97-AF65-F5344CB8AC3E}">
        <p14:creationId xmlns:p14="http://schemas.microsoft.com/office/powerpoint/2010/main" val="84112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You_(Time_Person_of_the_Year)"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en.wikipedia.org/wiki/Time_Person_of_the_Yea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2006</a:t>
            </a:r>
            <a:r>
              <a:rPr lang="zh-CN" altLang="en-US" dirty="0"/>
              <a:t>年年度人物封面</a:t>
            </a:r>
            <a:endParaRPr lang="en-US" altLang="zh-CN" dirty="0"/>
          </a:p>
          <a:p>
            <a:r>
              <a:rPr lang="en-US" altLang="zh-CN" b="0" i="0" dirty="0">
                <a:solidFill>
                  <a:srgbClr val="202122"/>
                </a:solidFill>
                <a:effectLst/>
                <a:latin typeface="Arial" panose="020B0604020202020204" pitchFamily="34" charset="0"/>
              </a:rPr>
              <a:t>Stengel selected "</a:t>
            </a:r>
            <a:r>
              <a:rPr lang="en-US" altLang="zh-CN" b="0" i="0" u="none" strike="noStrike" dirty="0">
                <a:solidFill>
                  <a:srgbClr val="0B0080"/>
                </a:solidFill>
                <a:effectLst/>
                <a:latin typeface="Arial" panose="020B0604020202020204" pitchFamily="34" charset="0"/>
                <a:hlinkClick r:id="rId3" tooltip="You (Time Person of the Year)"/>
              </a:rPr>
              <a:t>You</a:t>
            </a:r>
            <a:r>
              <a:rPr lang="en-US" altLang="zh-CN" b="0" i="0" dirty="0">
                <a:solidFill>
                  <a:srgbClr val="202122"/>
                </a:solidFill>
                <a:effectLst/>
                <a:latin typeface="Arial" panose="020B0604020202020204" pitchFamily="34" charset="0"/>
              </a:rPr>
              <a:t>" — short for user-generated-content — as </a:t>
            </a:r>
            <a:r>
              <a:rPr lang="en-US" altLang="zh-CN" b="0" i="1" dirty="0">
                <a:solidFill>
                  <a:srgbClr val="202122"/>
                </a:solidFill>
                <a:effectLst/>
                <a:latin typeface="Arial" panose="020B0604020202020204" pitchFamily="34" charset="0"/>
              </a:rPr>
              <a:t>Time</a:t>
            </a:r>
            <a:r>
              <a:rPr lang="en-US" altLang="zh-CN" b="0" i="0" dirty="0">
                <a:solidFill>
                  <a:srgbClr val="202122"/>
                </a:solidFill>
                <a:effectLst/>
                <a:latin typeface="Arial" panose="020B0604020202020204" pitchFamily="34" charset="0"/>
              </a:rPr>
              <a:t>'s "</a:t>
            </a:r>
            <a:r>
              <a:rPr lang="en-US" altLang="zh-CN" b="0" i="0" u="none" strike="noStrike" dirty="0">
                <a:solidFill>
                  <a:srgbClr val="0B0080"/>
                </a:solidFill>
                <a:effectLst/>
                <a:latin typeface="Arial" panose="020B0604020202020204" pitchFamily="34" charset="0"/>
                <a:hlinkClick r:id="rId4" tooltip="Time Person of the Year"/>
              </a:rPr>
              <a:t>Person of the Year</a:t>
            </a:r>
            <a:r>
              <a:rPr lang="en-US" altLang="zh-CN" b="0" i="0" dirty="0">
                <a:solidFill>
                  <a:srgbClr val="202122"/>
                </a:solidFill>
                <a:effectLst/>
                <a:latin typeface="Arial" panose="020B0604020202020204" pitchFamily="34" charset="0"/>
              </a:rPr>
              <a:t>", which was the subject of much media coverage and debate.</a:t>
            </a:r>
            <a:endParaRPr lang="zh-CN" altLang="en-US" dirty="0"/>
          </a:p>
        </p:txBody>
      </p:sp>
      <p:sp>
        <p:nvSpPr>
          <p:cNvPr id="4" name="灯片编号占位符 3"/>
          <p:cNvSpPr>
            <a:spLocks noGrp="1"/>
          </p:cNvSpPr>
          <p:nvPr>
            <p:ph type="sldNum" sz="quarter" idx="5"/>
          </p:nvPr>
        </p:nvSpPr>
        <p:spPr/>
        <p:txBody>
          <a:bodyPr/>
          <a:lstStyle/>
          <a:p>
            <a:fld id="{CB6CEAB1-A486-458C-95A6-1AD8BF000EF1}" type="slidenum">
              <a:rPr lang="zh-CN" altLang="en-US" smtClean="0"/>
              <a:t>20</a:t>
            </a:fld>
            <a:endParaRPr lang="zh-CN" altLang="en-US"/>
          </a:p>
        </p:txBody>
      </p:sp>
    </p:spTree>
    <p:extLst>
      <p:ext uri="{BB962C8B-B14F-4D97-AF65-F5344CB8AC3E}">
        <p14:creationId xmlns:p14="http://schemas.microsoft.com/office/powerpoint/2010/main" val="3014014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l="-1000" t="-4000" r="-16000" b="-36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5DF4226-A81C-4C4C-BA58-18F674A74085}"/>
              </a:ext>
            </a:extLst>
          </p:cNvPr>
          <p:cNvSpPr/>
          <p:nvPr userDrawn="1"/>
        </p:nvSpPr>
        <p:spPr>
          <a:xfrm>
            <a:off x="0" y="0"/>
            <a:ext cx="12192000" cy="6858000"/>
          </a:xfrm>
          <a:prstGeom prst="rect">
            <a:avLst/>
          </a:prstGeom>
          <a:solidFill>
            <a:schemeClr val="tx1">
              <a:lumMod val="95000"/>
              <a:lumOff val="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2AFDAC86-1DC3-4B87-A06C-4448484A08D9}"/>
              </a:ext>
            </a:extLst>
          </p:cNvPr>
          <p:cNvSpPr/>
          <p:nvPr userDrawn="1"/>
        </p:nvSpPr>
        <p:spPr>
          <a:xfrm>
            <a:off x="427444" y="1091043"/>
            <a:ext cx="5024230" cy="4675913"/>
          </a:xfrm>
          <a:prstGeom prst="rect">
            <a:avLst/>
          </a:prstGeom>
          <a:solidFill>
            <a:schemeClr val="tx1">
              <a:lumMod val="75000"/>
              <a:lumOff val="25000"/>
              <a:alpha val="75000"/>
            </a:schemeClr>
          </a:solidFill>
          <a:ln>
            <a:solidFill>
              <a:schemeClr val="bg1">
                <a:lumMod val="65000"/>
              </a:schemeClr>
            </a:solidFill>
          </a:ln>
          <a:effectLst>
            <a:outerShdw blurRad="63500" sx="102000" sy="102000" algn="c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C5072FF-686E-4EA2-B01A-4B3C312C5CE4}"/>
              </a:ext>
            </a:extLst>
          </p:cNvPr>
          <p:cNvSpPr/>
          <p:nvPr userDrawn="1"/>
        </p:nvSpPr>
        <p:spPr>
          <a:xfrm>
            <a:off x="6068085" y="5252860"/>
            <a:ext cx="92189" cy="840626"/>
          </a:xfrm>
          <a:prstGeom prst="rect">
            <a:avLst/>
          </a:prstGeom>
          <a:solidFill>
            <a:schemeClr val="accent4">
              <a:lumMod val="60000"/>
              <a:lumOff val="40000"/>
            </a:schemeClr>
          </a:solidFill>
          <a:ln>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00E8CF4-8ECF-4AFB-BA7D-D6E95D1057AF}"/>
              </a:ext>
            </a:extLst>
          </p:cNvPr>
          <p:cNvSpPr txBox="1"/>
          <p:nvPr userDrawn="1"/>
        </p:nvSpPr>
        <p:spPr>
          <a:xfrm>
            <a:off x="6249510" y="5219202"/>
            <a:ext cx="4891083" cy="907941"/>
          </a:xfrm>
          <a:prstGeom prst="rect">
            <a:avLst/>
          </a:prstGeom>
          <a:noFill/>
        </p:spPr>
        <p:txBody>
          <a:bodyPr wrap="none" rtlCol="0">
            <a:spAutoFit/>
          </a:bodyPr>
          <a:lstStyle/>
          <a:p>
            <a:pPr>
              <a:spcAft>
                <a:spcPts val="600"/>
              </a:spcAft>
            </a:pPr>
            <a:r>
              <a:rPr lang="en-US" altLang="zh-CN" sz="2400" b="1" dirty="0">
                <a:solidFill>
                  <a:schemeClr val="bg1"/>
                </a:solidFill>
                <a:latin typeface="华文中宋" panose="02010600040101010101" pitchFamily="2" charset="-122"/>
                <a:ea typeface="华文中宋" panose="02010600040101010101" pitchFamily="2" charset="-122"/>
              </a:rPr>
              <a:t>Group 6</a:t>
            </a:r>
          </a:p>
          <a:p>
            <a:r>
              <a:rPr lang="zh-CN" altLang="en-US" sz="2400" b="1" dirty="0">
                <a:solidFill>
                  <a:schemeClr val="bg1"/>
                </a:solidFill>
                <a:latin typeface="华文中宋" panose="02010600040101010101" pitchFamily="2" charset="-122"/>
                <a:ea typeface="华文中宋" panose="02010600040101010101" pitchFamily="2" charset="-122"/>
              </a:rPr>
              <a:t>周富琦 陈雙筑 孟庆丰 韦美伶 竺童</a:t>
            </a:r>
            <a:endParaRPr lang="en-US" altLang="zh-CN" sz="2400" b="1" dirty="0">
              <a:solidFill>
                <a:schemeClr val="bg1"/>
              </a:solidFill>
              <a:latin typeface="华文中宋" panose="02010600040101010101" pitchFamily="2" charset="-122"/>
              <a:ea typeface="华文中宋" panose="02010600040101010101" pitchFamily="2" charset="-122"/>
            </a:endParaRPr>
          </a:p>
        </p:txBody>
      </p:sp>
      <p:pic>
        <p:nvPicPr>
          <p:cNvPr id="20" name="图片 19">
            <a:extLst>
              <a:ext uri="{FF2B5EF4-FFF2-40B4-BE49-F238E27FC236}">
                <a16:creationId xmlns:a16="http://schemas.microsoft.com/office/drawing/2014/main" id="{E6D4352E-350E-4C55-9252-8DAF280502C0}"/>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856116" y="810229"/>
            <a:ext cx="4146972" cy="5134233"/>
          </a:xfrm>
          <a:prstGeom prst="rect">
            <a:avLst/>
          </a:prstGeom>
          <a:ln>
            <a:noFill/>
          </a:ln>
          <a:effectLst>
            <a:outerShdw blurRad="292100" dist="139700" dir="2700000" sx="94000" sy="94000" algn="tl" rotWithShape="0">
              <a:schemeClr val="bg1">
                <a:lumMod val="75000"/>
                <a:alpha val="65000"/>
              </a:schemeClr>
            </a:outerShdw>
          </a:effectLst>
        </p:spPr>
      </p:pic>
      <p:sp>
        <p:nvSpPr>
          <p:cNvPr id="21" name="矩形 20">
            <a:extLst>
              <a:ext uri="{FF2B5EF4-FFF2-40B4-BE49-F238E27FC236}">
                <a16:creationId xmlns:a16="http://schemas.microsoft.com/office/drawing/2014/main" id="{AD12B155-4D05-49E8-8D04-81B7A2630EC2}"/>
              </a:ext>
            </a:extLst>
          </p:cNvPr>
          <p:cNvSpPr/>
          <p:nvPr userDrawn="1"/>
        </p:nvSpPr>
        <p:spPr>
          <a:xfrm>
            <a:off x="5952337" y="541839"/>
            <a:ext cx="4123245" cy="1862048"/>
          </a:xfrm>
          <a:prstGeom prst="rect">
            <a:avLst/>
          </a:prstGeom>
          <a:noFill/>
          <a:effectLst>
            <a:outerShdw blurRad="63500" sx="102000" sy="102000" algn="ctr" rotWithShape="0">
              <a:schemeClr val="bg1">
                <a:lumMod val="65000"/>
                <a:alpha val="40000"/>
              </a:schemeClr>
            </a:outerShdw>
          </a:effectLst>
        </p:spPr>
        <p:txBody>
          <a:bodyPr wrap="none" lIns="91440" tIns="45720" rIns="91440" bIns="45720">
            <a:spAutoFit/>
          </a:bodyPr>
          <a:lstStyle/>
          <a:p>
            <a:pPr algn="ctr"/>
            <a:r>
              <a:rPr lang="en-US" altLang="zh-CN" sz="11500" b="1" cap="none" spc="0" dirty="0">
                <a:ln w="0">
                  <a:solidFill>
                    <a:schemeClr val="bg1"/>
                  </a:solidFill>
                </a:ln>
                <a:solidFill>
                  <a:schemeClr val="bg1">
                    <a:lumMod val="95000"/>
                  </a:schemeClr>
                </a:solidFill>
                <a:effectLst>
                  <a:glow rad="101600">
                    <a:schemeClr val="accent3">
                      <a:satMod val="175000"/>
                      <a:alpha val="40000"/>
                    </a:schemeClr>
                  </a:glow>
                </a:effectLst>
              </a:rPr>
              <a:t>Space</a:t>
            </a:r>
            <a:endParaRPr lang="zh-CN" altLang="en-US" sz="11500" b="1" cap="none" spc="0" dirty="0">
              <a:ln w="0">
                <a:solidFill>
                  <a:schemeClr val="bg1"/>
                </a:solidFill>
              </a:ln>
              <a:solidFill>
                <a:schemeClr val="bg1">
                  <a:lumMod val="95000"/>
                </a:schemeClr>
              </a:solidFill>
              <a:effectLst>
                <a:glow rad="101600">
                  <a:schemeClr val="accent3">
                    <a:satMod val="175000"/>
                    <a:alpha val="40000"/>
                  </a:schemeClr>
                </a:glow>
              </a:effectLst>
            </a:endParaRPr>
          </a:p>
        </p:txBody>
      </p:sp>
      <p:sp>
        <p:nvSpPr>
          <p:cNvPr id="22" name="矩形 21">
            <a:extLst>
              <a:ext uri="{FF2B5EF4-FFF2-40B4-BE49-F238E27FC236}">
                <a16:creationId xmlns:a16="http://schemas.microsoft.com/office/drawing/2014/main" id="{50CFE9EF-9CFF-4AED-BC38-320DFA311747}"/>
              </a:ext>
            </a:extLst>
          </p:cNvPr>
          <p:cNvSpPr/>
          <p:nvPr userDrawn="1"/>
        </p:nvSpPr>
        <p:spPr>
          <a:xfrm>
            <a:off x="5916480" y="2131471"/>
            <a:ext cx="5848076" cy="1862048"/>
          </a:xfrm>
          <a:prstGeom prst="rect">
            <a:avLst/>
          </a:prstGeom>
          <a:noFill/>
          <a:effectLst>
            <a:outerShdw blurRad="63500" sx="102000" sy="102000" algn="ctr" rotWithShape="0">
              <a:schemeClr val="bg1">
                <a:lumMod val="65000"/>
                <a:alpha val="40000"/>
              </a:schemeClr>
            </a:outerShdw>
          </a:effectLst>
        </p:spPr>
        <p:txBody>
          <a:bodyPr wrap="none" lIns="91440" tIns="45720" rIns="91440" bIns="45720">
            <a:spAutoFit/>
          </a:bodyPr>
          <a:lstStyle/>
          <a:p>
            <a:pPr algn="ctr"/>
            <a:r>
              <a:rPr lang="en-US" altLang="zh-CN" sz="11500" b="1" cap="none" spc="0" dirty="0">
                <a:ln w="0">
                  <a:solidFill>
                    <a:schemeClr val="bg1"/>
                  </a:solidFill>
                </a:ln>
                <a:solidFill>
                  <a:schemeClr val="bg1">
                    <a:lumMod val="95000"/>
                  </a:schemeClr>
                </a:solidFill>
                <a:effectLst>
                  <a:glow rad="101600">
                    <a:schemeClr val="accent3">
                      <a:satMod val="175000"/>
                      <a:alpha val="40000"/>
                    </a:schemeClr>
                  </a:glow>
                </a:effectLst>
              </a:rPr>
              <a:t>Invaders</a:t>
            </a:r>
            <a:endParaRPr lang="zh-CN" altLang="en-US" sz="11500" b="1" cap="none" spc="0" dirty="0">
              <a:ln w="0">
                <a:solidFill>
                  <a:schemeClr val="bg1"/>
                </a:solidFill>
              </a:ln>
              <a:solidFill>
                <a:schemeClr val="bg1">
                  <a:lumMod val="95000"/>
                </a:schemeClr>
              </a:solidFill>
              <a:effectLst>
                <a:glow rad="101600">
                  <a:schemeClr val="accent3">
                    <a:satMod val="175000"/>
                    <a:alpha val="40000"/>
                  </a:schemeClr>
                </a:glow>
              </a:effectLst>
            </a:endParaRPr>
          </a:p>
        </p:txBody>
      </p:sp>
    </p:spTree>
    <p:extLst>
      <p:ext uri="{BB962C8B-B14F-4D97-AF65-F5344CB8AC3E}">
        <p14:creationId xmlns:p14="http://schemas.microsoft.com/office/powerpoint/2010/main" val="90192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01138-46C4-4DC4-9CA2-43F42AA192E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66DC8EC-CC7D-4FC1-BB3D-E7229B3414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A105B8-8BC4-4D39-88A1-4233DB63EF6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154D4C-232E-4509-88F3-A9CBDCB5A1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51FDC1B-4791-42C0-9E8D-891D80FD08D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5F106C-273F-4CF1-837E-CDFD6AFD802E}"/>
              </a:ext>
            </a:extLst>
          </p:cNvPr>
          <p:cNvSpPr>
            <a:spLocks noGrp="1"/>
          </p:cNvSpPr>
          <p:nvPr>
            <p:ph type="dt" sz="half" idx="10"/>
          </p:nvPr>
        </p:nvSpPr>
        <p:spPr/>
        <p:txBody>
          <a:bodyPr/>
          <a:lstStyle/>
          <a:p>
            <a:fld id="{57678B5A-B53D-4853-AAF5-D67C5991DCE7}" type="datetimeFigureOut">
              <a:rPr lang="zh-CN" altLang="en-US" smtClean="0"/>
              <a:t>2021/3/28</a:t>
            </a:fld>
            <a:endParaRPr lang="zh-CN" altLang="en-US"/>
          </a:p>
        </p:txBody>
      </p:sp>
      <p:sp>
        <p:nvSpPr>
          <p:cNvPr id="8" name="页脚占位符 7">
            <a:extLst>
              <a:ext uri="{FF2B5EF4-FFF2-40B4-BE49-F238E27FC236}">
                <a16:creationId xmlns:a16="http://schemas.microsoft.com/office/drawing/2014/main" id="{8E6C3DE3-1CC6-470A-B8CE-5BD12FE6771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1324677-9BFD-4424-B7A6-6E993B05D526}"/>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2222145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55154-62EA-412C-B842-3F5202E3078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F11E784-F523-4400-B4EE-FE9295BCA157}"/>
              </a:ext>
            </a:extLst>
          </p:cNvPr>
          <p:cNvSpPr>
            <a:spLocks noGrp="1"/>
          </p:cNvSpPr>
          <p:nvPr>
            <p:ph type="dt" sz="half" idx="10"/>
          </p:nvPr>
        </p:nvSpPr>
        <p:spPr/>
        <p:txBody>
          <a:bodyPr/>
          <a:lstStyle/>
          <a:p>
            <a:fld id="{57678B5A-B53D-4853-AAF5-D67C5991DCE7}" type="datetimeFigureOut">
              <a:rPr lang="zh-CN" altLang="en-US" smtClean="0"/>
              <a:t>2021/3/28</a:t>
            </a:fld>
            <a:endParaRPr lang="zh-CN" altLang="en-US"/>
          </a:p>
        </p:txBody>
      </p:sp>
      <p:sp>
        <p:nvSpPr>
          <p:cNvPr id="4" name="页脚占位符 3">
            <a:extLst>
              <a:ext uri="{FF2B5EF4-FFF2-40B4-BE49-F238E27FC236}">
                <a16:creationId xmlns:a16="http://schemas.microsoft.com/office/drawing/2014/main" id="{3DF6DFE4-0341-4CA1-8E3D-FA7E8A5BE4B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0E5B470-548B-4B1D-96C2-0EA62C65BD5B}"/>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374399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000" t="-15000" r="-1000" b="-8000"/>
          </a:stretch>
        </a:blip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06D0A26-45B8-40A9-BC58-F68E95BA622B}"/>
              </a:ext>
            </a:extLst>
          </p:cNvPr>
          <p:cNvSpPr/>
          <p:nvPr userDrawn="1"/>
        </p:nvSpPr>
        <p:spPr>
          <a:xfrm>
            <a:off x="0" y="0"/>
            <a:ext cx="12192000" cy="6858000"/>
          </a:xfrm>
          <a:prstGeom prst="rect">
            <a:avLst/>
          </a:prstGeom>
          <a:solidFill>
            <a:schemeClr val="tx1">
              <a:lumMod val="65000"/>
              <a:lumOff val="3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50800" dist="50800" dir="5400000" algn="ctr" rotWithShape="0">
                  <a:schemeClr val="bg1">
                    <a:lumMod val="95000"/>
                    <a:alpha val="98000"/>
                  </a:schemeClr>
                </a:outerShdw>
              </a:effectLst>
            </a:endParaRPr>
          </a:p>
        </p:txBody>
      </p:sp>
    </p:spTree>
    <p:extLst>
      <p:ext uri="{BB962C8B-B14F-4D97-AF65-F5344CB8AC3E}">
        <p14:creationId xmlns:p14="http://schemas.microsoft.com/office/powerpoint/2010/main" val="4198637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81DF7-2D52-4D3E-A7BF-5B569FA6A3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46A6F94-0FD5-4F4B-BD25-57FC0A0E54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CF6984-07B1-4BB9-8C65-F1C01D4A1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A825FDB-640A-4605-AC94-D8E2E5106CAB}"/>
              </a:ext>
            </a:extLst>
          </p:cNvPr>
          <p:cNvSpPr>
            <a:spLocks noGrp="1"/>
          </p:cNvSpPr>
          <p:nvPr>
            <p:ph type="dt" sz="half" idx="10"/>
          </p:nvPr>
        </p:nvSpPr>
        <p:spPr/>
        <p:txBody>
          <a:bodyPr/>
          <a:lstStyle/>
          <a:p>
            <a:fld id="{57678B5A-B53D-4853-AAF5-D67C5991DCE7}" type="datetimeFigureOut">
              <a:rPr lang="zh-CN" altLang="en-US" smtClean="0"/>
              <a:t>2021/3/28</a:t>
            </a:fld>
            <a:endParaRPr lang="zh-CN" altLang="en-US"/>
          </a:p>
        </p:txBody>
      </p:sp>
      <p:sp>
        <p:nvSpPr>
          <p:cNvPr id="6" name="页脚占位符 5">
            <a:extLst>
              <a:ext uri="{FF2B5EF4-FFF2-40B4-BE49-F238E27FC236}">
                <a16:creationId xmlns:a16="http://schemas.microsoft.com/office/drawing/2014/main" id="{0A368876-DA4D-4D8D-9165-8294F20DA8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67673E4-366D-4714-A4B1-DA588A8BAFA9}"/>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2049605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BC116E-2D08-4E75-817D-FAC4D184D7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5E77D0-AC07-4E49-BB98-3012E9CBFA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C09A045-8193-48EB-8B2B-F2F239F2B9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4FFE15-69EF-4C60-BA76-E01D64F3672A}"/>
              </a:ext>
            </a:extLst>
          </p:cNvPr>
          <p:cNvSpPr>
            <a:spLocks noGrp="1"/>
          </p:cNvSpPr>
          <p:nvPr>
            <p:ph type="dt" sz="half" idx="10"/>
          </p:nvPr>
        </p:nvSpPr>
        <p:spPr/>
        <p:txBody>
          <a:bodyPr/>
          <a:lstStyle/>
          <a:p>
            <a:fld id="{57678B5A-B53D-4853-AAF5-D67C5991DCE7}" type="datetimeFigureOut">
              <a:rPr lang="zh-CN" altLang="en-US" smtClean="0"/>
              <a:t>2021/3/28</a:t>
            </a:fld>
            <a:endParaRPr lang="zh-CN" altLang="en-US"/>
          </a:p>
        </p:txBody>
      </p:sp>
      <p:sp>
        <p:nvSpPr>
          <p:cNvPr id="6" name="页脚占位符 5">
            <a:extLst>
              <a:ext uri="{FF2B5EF4-FFF2-40B4-BE49-F238E27FC236}">
                <a16:creationId xmlns:a16="http://schemas.microsoft.com/office/drawing/2014/main" id="{643142E6-0D10-4BB4-BD9E-D4A3345EFC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60893E0-EF82-471E-AF2B-C975CDD22B35}"/>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390358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A2624-7AF3-41C4-9E7D-84EE05FC03A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0F12EA3-1A9F-4153-8340-466275EF18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5F2513-97A5-4552-A071-91FEA95D1C53}"/>
              </a:ext>
            </a:extLst>
          </p:cNvPr>
          <p:cNvSpPr>
            <a:spLocks noGrp="1"/>
          </p:cNvSpPr>
          <p:nvPr>
            <p:ph type="dt" sz="half" idx="10"/>
          </p:nvPr>
        </p:nvSpPr>
        <p:spPr/>
        <p:txBody>
          <a:bodyPr/>
          <a:lstStyle/>
          <a:p>
            <a:fld id="{57678B5A-B53D-4853-AAF5-D67C5991DCE7}" type="datetimeFigureOut">
              <a:rPr lang="zh-CN" altLang="en-US" smtClean="0"/>
              <a:t>2021/3/28</a:t>
            </a:fld>
            <a:endParaRPr lang="zh-CN" altLang="en-US"/>
          </a:p>
        </p:txBody>
      </p:sp>
      <p:sp>
        <p:nvSpPr>
          <p:cNvPr id="5" name="页脚占位符 4">
            <a:extLst>
              <a:ext uri="{FF2B5EF4-FFF2-40B4-BE49-F238E27FC236}">
                <a16:creationId xmlns:a16="http://schemas.microsoft.com/office/drawing/2014/main" id="{42C234DB-D760-45C7-9BDB-20EECAAE4B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96C7CF-3399-4569-AFC3-28DD2DE44523}"/>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40179827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D08B6B-5FDD-4210-A303-4ACD6605098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619F01-E68B-4B8E-AD64-3214D73FE4B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D85E9-9080-4ADD-AA21-5B1353A9A12E}"/>
              </a:ext>
            </a:extLst>
          </p:cNvPr>
          <p:cNvSpPr>
            <a:spLocks noGrp="1"/>
          </p:cNvSpPr>
          <p:nvPr>
            <p:ph type="dt" sz="half" idx="10"/>
          </p:nvPr>
        </p:nvSpPr>
        <p:spPr/>
        <p:txBody>
          <a:bodyPr/>
          <a:lstStyle/>
          <a:p>
            <a:fld id="{57678B5A-B53D-4853-AAF5-D67C5991DCE7}" type="datetimeFigureOut">
              <a:rPr lang="zh-CN" altLang="en-US" smtClean="0"/>
              <a:t>2021/3/28</a:t>
            </a:fld>
            <a:endParaRPr lang="zh-CN" altLang="en-US"/>
          </a:p>
        </p:txBody>
      </p:sp>
      <p:sp>
        <p:nvSpPr>
          <p:cNvPr id="5" name="页脚占位符 4">
            <a:extLst>
              <a:ext uri="{FF2B5EF4-FFF2-40B4-BE49-F238E27FC236}">
                <a16:creationId xmlns:a16="http://schemas.microsoft.com/office/drawing/2014/main" id="{3B3A0A4D-21B6-4047-9BB0-ACD262B20A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2CB03C-926B-4218-96E7-1BA0D17A6EDF}"/>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4114559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C51BC58-C045-408C-BFBD-8B22C954F390}"/>
              </a:ext>
            </a:extLst>
          </p:cNvPr>
          <p:cNvSpPr txBox="1"/>
          <p:nvPr userDrawn="1"/>
        </p:nvSpPr>
        <p:spPr>
          <a:xfrm>
            <a:off x="8796746" y="95052"/>
            <a:ext cx="3862596" cy="6294672"/>
          </a:xfrm>
          <a:prstGeom prst="rect">
            <a:avLst/>
          </a:prstGeom>
          <a:noFill/>
        </p:spPr>
        <p:txBody>
          <a:bodyPr vert="eaVert" wrap="none" rtlCol="0">
            <a:spAutoFit/>
          </a:bodyPr>
          <a:lstStyle/>
          <a:p>
            <a:pPr marL="72000"/>
            <a:r>
              <a:rPr lang="zh-CN" altLang="en-US" sz="23900" dirty="0">
                <a:solidFill>
                  <a:schemeClr val="bg1">
                    <a:lumMod val="75000"/>
                  </a:schemeClr>
                </a:solidFill>
                <a:latin typeface="楷体" panose="02010609060101010101" pitchFamily="49" charset="-122"/>
                <a:ea typeface="楷体" panose="02010609060101010101" pitchFamily="49" charset="-122"/>
              </a:rPr>
              <a:t>竺童</a:t>
            </a:r>
          </a:p>
        </p:txBody>
      </p:sp>
      <p:sp>
        <p:nvSpPr>
          <p:cNvPr id="7" name="矩形 6">
            <a:extLst>
              <a:ext uri="{FF2B5EF4-FFF2-40B4-BE49-F238E27FC236}">
                <a16:creationId xmlns:a16="http://schemas.microsoft.com/office/drawing/2014/main" id="{96FB29F1-8C8F-4FFA-80C8-3DB3B81FD700}"/>
              </a:ext>
            </a:extLst>
          </p:cNvPr>
          <p:cNvSpPr/>
          <p:nvPr userDrawn="1"/>
        </p:nvSpPr>
        <p:spPr>
          <a:xfrm>
            <a:off x="0" y="0"/>
            <a:ext cx="12192000" cy="6858000"/>
          </a:xfrm>
          <a:prstGeom prst="rect">
            <a:avLst/>
          </a:prstGeom>
          <a:solidFill>
            <a:schemeClr val="tx1">
              <a:lumMod val="95000"/>
              <a:lumOff val="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50800" dist="50800" dir="5400000" algn="ctr" rotWithShape="0">
                  <a:schemeClr val="bg1">
                    <a:lumMod val="95000"/>
                    <a:alpha val="98000"/>
                  </a:schemeClr>
                </a:outerShdw>
              </a:effectLst>
            </a:endParaRPr>
          </a:p>
        </p:txBody>
      </p:sp>
    </p:spTree>
    <p:extLst>
      <p:ext uri="{BB962C8B-B14F-4D97-AF65-F5344CB8AC3E}">
        <p14:creationId xmlns:p14="http://schemas.microsoft.com/office/powerpoint/2010/main" val="2821249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标题">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C51BC58-C045-408C-BFBD-8B22C954F390}"/>
              </a:ext>
            </a:extLst>
          </p:cNvPr>
          <p:cNvSpPr txBox="1"/>
          <p:nvPr userDrawn="1"/>
        </p:nvSpPr>
        <p:spPr>
          <a:xfrm>
            <a:off x="9621550" y="153424"/>
            <a:ext cx="2739211" cy="6551152"/>
          </a:xfrm>
          <a:prstGeom prst="rect">
            <a:avLst/>
          </a:prstGeom>
          <a:noFill/>
        </p:spPr>
        <p:txBody>
          <a:bodyPr vert="eaVert" wrap="none" rtlCol="0">
            <a:spAutoFit/>
          </a:bodyPr>
          <a:lstStyle/>
          <a:p>
            <a:pPr marL="72000"/>
            <a:r>
              <a:rPr lang="zh-CN" altLang="en-US" sz="16600" dirty="0">
                <a:solidFill>
                  <a:schemeClr val="bg1">
                    <a:lumMod val="75000"/>
                  </a:schemeClr>
                </a:solidFill>
                <a:latin typeface="楷体" panose="02010609060101010101" pitchFamily="49" charset="-122"/>
                <a:ea typeface="楷体" panose="02010609060101010101" pitchFamily="49" charset="-122"/>
              </a:rPr>
              <a:t>孟庆丰</a:t>
            </a:r>
          </a:p>
        </p:txBody>
      </p:sp>
      <p:sp>
        <p:nvSpPr>
          <p:cNvPr id="7" name="矩形 6">
            <a:extLst>
              <a:ext uri="{FF2B5EF4-FFF2-40B4-BE49-F238E27FC236}">
                <a16:creationId xmlns:a16="http://schemas.microsoft.com/office/drawing/2014/main" id="{96FB29F1-8C8F-4FFA-80C8-3DB3B81FD700}"/>
              </a:ext>
            </a:extLst>
          </p:cNvPr>
          <p:cNvSpPr/>
          <p:nvPr userDrawn="1"/>
        </p:nvSpPr>
        <p:spPr>
          <a:xfrm>
            <a:off x="0" y="0"/>
            <a:ext cx="12192000" cy="6858000"/>
          </a:xfrm>
          <a:prstGeom prst="rect">
            <a:avLst/>
          </a:prstGeom>
          <a:solidFill>
            <a:schemeClr val="tx1">
              <a:lumMod val="95000"/>
              <a:lumOff val="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50800" dist="50800" dir="5400000" algn="ctr" rotWithShape="0">
                  <a:schemeClr val="bg1">
                    <a:lumMod val="95000"/>
                    <a:alpha val="98000"/>
                  </a:schemeClr>
                </a:outerShdw>
              </a:effectLst>
            </a:endParaRPr>
          </a:p>
        </p:txBody>
      </p:sp>
    </p:spTree>
    <p:extLst>
      <p:ext uri="{BB962C8B-B14F-4D97-AF65-F5344CB8AC3E}">
        <p14:creationId xmlns:p14="http://schemas.microsoft.com/office/powerpoint/2010/main" val="29729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C51BC58-C045-408C-BFBD-8B22C954F390}"/>
              </a:ext>
            </a:extLst>
          </p:cNvPr>
          <p:cNvSpPr txBox="1"/>
          <p:nvPr userDrawn="1"/>
        </p:nvSpPr>
        <p:spPr>
          <a:xfrm>
            <a:off x="9560590" y="153424"/>
            <a:ext cx="2739211" cy="6551152"/>
          </a:xfrm>
          <a:prstGeom prst="rect">
            <a:avLst/>
          </a:prstGeom>
          <a:noFill/>
        </p:spPr>
        <p:txBody>
          <a:bodyPr vert="eaVert" wrap="none" rtlCol="0">
            <a:spAutoFit/>
          </a:bodyPr>
          <a:lstStyle/>
          <a:p>
            <a:pPr marL="72000"/>
            <a:r>
              <a:rPr lang="zh-CN" altLang="en-US" sz="16600" dirty="0">
                <a:solidFill>
                  <a:schemeClr val="bg1">
                    <a:lumMod val="75000"/>
                  </a:schemeClr>
                </a:solidFill>
                <a:latin typeface="楷体" panose="02010609060101010101" pitchFamily="49" charset="-122"/>
                <a:ea typeface="楷体" panose="02010609060101010101" pitchFamily="49" charset="-122"/>
              </a:rPr>
              <a:t>韦美伶</a:t>
            </a:r>
          </a:p>
        </p:txBody>
      </p:sp>
      <p:sp>
        <p:nvSpPr>
          <p:cNvPr id="7" name="矩形 6">
            <a:extLst>
              <a:ext uri="{FF2B5EF4-FFF2-40B4-BE49-F238E27FC236}">
                <a16:creationId xmlns:a16="http://schemas.microsoft.com/office/drawing/2014/main" id="{96FB29F1-8C8F-4FFA-80C8-3DB3B81FD700}"/>
              </a:ext>
            </a:extLst>
          </p:cNvPr>
          <p:cNvSpPr/>
          <p:nvPr userDrawn="1"/>
        </p:nvSpPr>
        <p:spPr>
          <a:xfrm>
            <a:off x="0" y="0"/>
            <a:ext cx="12192000" cy="6858000"/>
          </a:xfrm>
          <a:prstGeom prst="rect">
            <a:avLst/>
          </a:prstGeom>
          <a:solidFill>
            <a:schemeClr val="tx1">
              <a:lumMod val="95000"/>
              <a:lumOff val="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50800" dist="50800" dir="5400000" algn="ctr" rotWithShape="0">
                  <a:schemeClr val="bg1">
                    <a:lumMod val="95000"/>
                    <a:alpha val="98000"/>
                  </a:schemeClr>
                </a:outerShdw>
              </a:effectLst>
            </a:endParaRPr>
          </a:p>
        </p:txBody>
      </p:sp>
    </p:spTree>
    <p:extLst>
      <p:ext uri="{BB962C8B-B14F-4D97-AF65-F5344CB8AC3E}">
        <p14:creationId xmlns:p14="http://schemas.microsoft.com/office/powerpoint/2010/main" val="1548955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节标题">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C51BC58-C045-408C-BFBD-8B22C954F390}"/>
              </a:ext>
            </a:extLst>
          </p:cNvPr>
          <p:cNvSpPr txBox="1"/>
          <p:nvPr userDrawn="1"/>
        </p:nvSpPr>
        <p:spPr>
          <a:xfrm>
            <a:off x="9560590" y="153424"/>
            <a:ext cx="2739211" cy="6551152"/>
          </a:xfrm>
          <a:prstGeom prst="rect">
            <a:avLst/>
          </a:prstGeom>
          <a:noFill/>
        </p:spPr>
        <p:txBody>
          <a:bodyPr vert="eaVert" wrap="none" rtlCol="0">
            <a:spAutoFit/>
          </a:bodyPr>
          <a:lstStyle/>
          <a:p>
            <a:pPr marL="72000"/>
            <a:r>
              <a:rPr lang="zh-CN" altLang="en-US" sz="16600" dirty="0">
                <a:solidFill>
                  <a:schemeClr val="bg1">
                    <a:lumMod val="75000"/>
                  </a:schemeClr>
                </a:solidFill>
                <a:latin typeface="楷体" panose="02010609060101010101" pitchFamily="49" charset="-122"/>
                <a:ea typeface="楷体" panose="02010609060101010101" pitchFamily="49" charset="-122"/>
              </a:rPr>
              <a:t>陈雙筑</a:t>
            </a:r>
          </a:p>
        </p:txBody>
      </p:sp>
      <p:sp>
        <p:nvSpPr>
          <p:cNvPr id="7" name="矩形 6">
            <a:extLst>
              <a:ext uri="{FF2B5EF4-FFF2-40B4-BE49-F238E27FC236}">
                <a16:creationId xmlns:a16="http://schemas.microsoft.com/office/drawing/2014/main" id="{96FB29F1-8C8F-4FFA-80C8-3DB3B81FD700}"/>
              </a:ext>
            </a:extLst>
          </p:cNvPr>
          <p:cNvSpPr/>
          <p:nvPr userDrawn="1"/>
        </p:nvSpPr>
        <p:spPr>
          <a:xfrm>
            <a:off x="0" y="0"/>
            <a:ext cx="12192000" cy="6858000"/>
          </a:xfrm>
          <a:prstGeom prst="rect">
            <a:avLst/>
          </a:prstGeom>
          <a:solidFill>
            <a:schemeClr val="tx1">
              <a:lumMod val="95000"/>
              <a:lumOff val="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50800" dist="50800" dir="5400000" algn="ctr" rotWithShape="0">
                  <a:schemeClr val="bg1">
                    <a:lumMod val="95000"/>
                    <a:alpha val="98000"/>
                  </a:schemeClr>
                </a:outerShdw>
              </a:effectLst>
            </a:endParaRPr>
          </a:p>
        </p:txBody>
      </p:sp>
    </p:spTree>
    <p:extLst>
      <p:ext uri="{BB962C8B-B14F-4D97-AF65-F5344CB8AC3E}">
        <p14:creationId xmlns:p14="http://schemas.microsoft.com/office/powerpoint/2010/main" val="246651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节标题">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C51BC58-C045-408C-BFBD-8B22C954F390}"/>
              </a:ext>
            </a:extLst>
          </p:cNvPr>
          <p:cNvSpPr txBox="1"/>
          <p:nvPr userDrawn="1"/>
        </p:nvSpPr>
        <p:spPr>
          <a:xfrm>
            <a:off x="9560590" y="153424"/>
            <a:ext cx="2739211" cy="6551152"/>
          </a:xfrm>
          <a:prstGeom prst="rect">
            <a:avLst/>
          </a:prstGeom>
          <a:noFill/>
        </p:spPr>
        <p:txBody>
          <a:bodyPr vert="eaVert" wrap="none" rtlCol="0">
            <a:spAutoFit/>
          </a:bodyPr>
          <a:lstStyle/>
          <a:p>
            <a:pPr marL="72000"/>
            <a:r>
              <a:rPr lang="zh-CN" altLang="en-US" sz="16600" dirty="0">
                <a:solidFill>
                  <a:schemeClr val="bg1">
                    <a:lumMod val="75000"/>
                  </a:schemeClr>
                </a:solidFill>
                <a:latin typeface="楷体" panose="02010609060101010101" pitchFamily="49" charset="-122"/>
                <a:ea typeface="楷体" panose="02010609060101010101" pitchFamily="49" charset="-122"/>
              </a:rPr>
              <a:t>周富琦</a:t>
            </a:r>
          </a:p>
        </p:txBody>
      </p:sp>
      <p:sp>
        <p:nvSpPr>
          <p:cNvPr id="7" name="矩形 6">
            <a:extLst>
              <a:ext uri="{FF2B5EF4-FFF2-40B4-BE49-F238E27FC236}">
                <a16:creationId xmlns:a16="http://schemas.microsoft.com/office/drawing/2014/main" id="{96FB29F1-8C8F-4FFA-80C8-3DB3B81FD700}"/>
              </a:ext>
            </a:extLst>
          </p:cNvPr>
          <p:cNvSpPr/>
          <p:nvPr userDrawn="1"/>
        </p:nvSpPr>
        <p:spPr>
          <a:xfrm>
            <a:off x="0" y="0"/>
            <a:ext cx="12192000" cy="6858000"/>
          </a:xfrm>
          <a:prstGeom prst="rect">
            <a:avLst/>
          </a:prstGeom>
          <a:solidFill>
            <a:schemeClr val="tx1">
              <a:lumMod val="95000"/>
              <a:lumOff val="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50800" dist="50800" dir="5400000" algn="ctr" rotWithShape="0">
                  <a:schemeClr val="bg1">
                    <a:lumMod val="95000"/>
                    <a:alpha val="98000"/>
                  </a:schemeClr>
                </a:outerShdw>
              </a:effectLst>
            </a:endParaRPr>
          </a:p>
        </p:txBody>
      </p:sp>
    </p:spTree>
    <p:extLst>
      <p:ext uri="{BB962C8B-B14F-4D97-AF65-F5344CB8AC3E}">
        <p14:creationId xmlns:p14="http://schemas.microsoft.com/office/powerpoint/2010/main" val="2641030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节标题">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C51BC58-C045-408C-BFBD-8B22C954F390}"/>
              </a:ext>
            </a:extLst>
          </p:cNvPr>
          <p:cNvSpPr txBox="1"/>
          <p:nvPr userDrawn="1"/>
        </p:nvSpPr>
        <p:spPr>
          <a:xfrm>
            <a:off x="9560590" y="153424"/>
            <a:ext cx="2739211" cy="6551152"/>
          </a:xfrm>
          <a:prstGeom prst="rect">
            <a:avLst/>
          </a:prstGeom>
          <a:noFill/>
        </p:spPr>
        <p:txBody>
          <a:bodyPr vert="eaVert" wrap="none" rtlCol="0">
            <a:spAutoFit/>
          </a:bodyPr>
          <a:lstStyle/>
          <a:p>
            <a:pPr marL="72000"/>
            <a:r>
              <a:rPr lang="zh-CN" altLang="en-US" sz="16600" dirty="0">
                <a:solidFill>
                  <a:schemeClr val="bg1">
                    <a:lumMod val="75000"/>
                  </a:schemeClr>
                </a:solidFill>
                <a:latin typeface="楷体" panose="02010609060101010101" pitchFamily="49" charset="-122"/>
                <a:ea typeface="楷体" panose="02010609060101010101" pitchFamily="49" charset="-122"/>
              </a:rPr>
              <a:t>第六组</a:t>
            </a:r>
          </a:p>
        </p:txBody>
      </p:sp>
      <p:sp>
        <p:nvSpPr>
          <p:cNvPr id="7" name="矩形 6">
            <a:extLst>
              <a:ext uri="{FF2B5EF4-FFF2-40B4-BE49-F238E27FC236}">
                <a16:creationId xmlns:a16="http://schemas.microsoft.com/office/drawing/2014/main" id="{96FB29F1-8C8F-4FFA-80C8-3DB3B81FD700}"/>
              </a:ext>
            </a:extLst>
          </p:cNvPr>
          <p:cNvSpPr/>
          <p:nvPr userDrawn="1"/>
        </p:nvSpPr>
        <p:spPr>
          <a:xfrm>
            <a:off x="0" y="0"/>
            <a:ext cx="12192000" cy="6858000"/>
          </a:xfrm>
          <a:prstGeom prst="rect">
            <a:avLst/>
          </a:prstGeom>
          <a:solidFill>
            <a:schemeClr val="tx1">
              <a:lumMod val="95000"/>
              <a:lumOff val="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50800" dist="50800" dir="5400000" algn="ctr" rotWithShape="0">
                  <a:schemeClr val="bg1">
                    <a:lumMod val="95000"/>
                    <a:alpha val="98000"/>
                  </a:schemeClr>
                </a:outerShdw>
              </a:effectLst>
            </a:endParaRPr>
          </a:p>
        </p:txBody>
      </p:sp>
    </p:spTree>
    <p:extLst>
      <p:ext uri="{BB962C8B-B14F-4D97-AF65-F5344CB8AC3E}">
        <p14:creationId xmlns:p14="http://schemas.microsoft.com/office/powerpoint/2010/main" val="994561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C9053-3E62-4FFA-91DA-CDEF7BEC25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9AEB9F-F0D0-4CBA-9F7E-5F56AA53AC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ABD537-2C13-4641-B13E-6A0DFE0C13F3}"/>
              </a:ext>
            </a:extLst>
          </p:cNvPr>
          <p:cNvSpPr>
            <a:spLocks noGrp="1"/>
          </p:cNvSpPr>
          <p:nvPr>
            <p:ph type="dt" sz="half" idx="10"/>
          </p:nvPr>
        </p:nvSpPr>
        <p:spPr/>
        <p:txBody>
          <a:bodyPr/>
          <a:lstStyle/>
          <a:p>
            <a:fld id="{57678B5A-B53D-4853-AAF5-D67C5991DCE7}" type="datetimeFigureOut">
              <a:rPr lang="zh-CN" altLang="en-US" smtClean="0"/>
              <a:t>2021/3/28</a:t>
            </a:fld>
            <a:endParaRPr lang="zh-CN" altLang="en-US"/>
          </a:p>
        </p:txBody>
      </p:sp>
      <p:sp>
        <p:nvSpPr>
          <p:cNvPr id="5" name="页脚占位符 4">
            <a:extLst>
              <a:ext uri="{FF2B5EF4-FFF2-40B4-BE49-F238E27FC236}">
                <a16:creationId xmlns:a16="http://schemas.microsoft.com/office/drawing/2014/main" id="{DABFB3A5-662B-4322-8512-6D88A7680F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AC5E6F-2F57-463B-849A-50EB3A67B259}"/>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3710020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12EFF-362D-42B0-9B88-B0C86BC22A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5C198B-3C81-4C1D-9090-A1AD2A0788A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ABB6FE7-684D-4533-BE5D-800EEFEB012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2F9690A-B9B3-4E9C-BF29-3F111DDB1CB7}"/>
              </a:ext>
            </a:extLst>
          </p:cNvPr>
          <p:cNvSpPr>
            <a:spLocks noGrp="1"/>
          </p:cNvSpPr>
          <p:nvPr>
            <p:ph type="dt" sz="half" idx="10"/>
          </p:nvPr>
        </p:nvSpPr>
        <p:spPr/>
        <p:txBody>
          <a:bodyPr/>
          <a:lstStyle/>
          <a:p>
            <a:fld id="{57678B5A-B53D-4853-AAF5-D67C5991DCE7}" type="datetimeFigureOut">
              <a:rPr lang="zh-CN" altLang="en-US" smtClean="0"/>
              <a:t>2021/3/28</a:t>
            </a:fld>
            <a:endParaRPr lang="zh-CN" altLang="en-US"/>
          </a:p>
        </p:txBody>
      </p:sp>
      <p:sp>
        <p:nvSpPr>
          <p:cNvPr id="6" name="页脚占位符 5">
            <a:extLst>
              <a:ext uri="{FF2B5EF4-FFF2-40B4-BE49-F238E27FC236}">
                <a16:creationId xmlns:a16="http://schemas.microsoft.com/office/drawing/2014/main" id="{26AD8915-1E37-427C-B53A-C0D14CF9C0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A9E6D82-04FE-465F-8661-80EADC594D88}"/>
              </a:ext>
            </a:extLst>
          </p:cNvPr>
          <p:cNvSpPr>
            <a:spLocks noGrp="1"/>
          </p:cNvSpPr>
          <p:nvPr>
            <p:ph type="sldNum" sz="quarter" idx="12"/>
          </p:nvPr>
        </p:nvSpPr>
        <p:spPr/>
        <p:txBody>
          <a:body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2369802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045BD9-B15A-47D0-A0B9-51E22D918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77748AF-DEFC-495F-A520-65E745942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242B8E-CE72-4054-9B20-AC6F9BDF1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78B5A-B53D-4853-AAF5-D67C5991DCE7}" type="datetimeFigureOut">
              <a:rPr lang="zh-CN" altLang="en-US" smtClean="0"/>
              <a:t>2021/3/28</a:t>
            </a:fld>
            <a:endParaRPr lang="zh-CN" altLang="en-US"/>
          </a:p>
        </p:txBody>
      </p:sp>
      <p:sp>
        <p:nvSpPr>
          <p:cNvPr id="5" name="页脚占位符 4">
            <a:extLst>
              <a:ext uri="{FF2B5EF4-FFF2-40B4-BE49-F238E27FC236}">
                <a16:creationId xmlns:a16="http://schemas.microsoft.com/office/drawing/2014/main" id="{9A758E6B-0C69-4B67-BDB3-A2EAE80AB5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8524B4-22DB-4419-8D89-D35CC6C6E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4E4287-A233-4101-926F-4E703CD802FC}" type="slidenum">
              <a:rPr lang="zh-CN" altLang="en-US" smtClean="0"/>
              <a:t>‹#›</a:t>
            </a:fld>
            <a:endParaRPr lang="zh-CN" altLang="en-US"/>
          </a:p>
        </p:txBody>
      </p:sp>
    </p:spTree>
    <p:extLst>
      <p:ext uri="{BB962C8B-B14F-4D97-AF65-F5344CB8AC3E}">
        <p14:creationId xmlns:p14="http://schemas.microsoft.com/office/powerpoint/2010/main" val="306849392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1" r:id="rId4"/>
    <p:sldLayoutId id="2147483662" r:id="rId5"/>
    <p:sldLayoutId id="2147483663" r:id="rId6"/>
    <p:sldLayoutId id="2147483664" r:id="rId7"/>
    <p:sldLayoutId id="2147483650"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image" Target="../media/image22.jpg"/><Relationship Id="rId7" Type="http://schemas.openxmlformats.org/officeDocument/2006/relationships/image" Target="../media/image26.jpg"/><Relationship Id="rId12" Type="http://schemas.openxmlformats.org/officeDocument/2006/relationships/image" Target="../media/image29.jpg"/><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image" Target="../media/image25.jpg"/><Relationship Id="rId11" Type="http://schemas.microsoft.com/office/2007/relationships/hdphoto" Target="../media/hdphoto2.wdp"/><Relationship Id="rId5" Type="http://schemas.openxmlformats.org/officeDocument/2006/relationships/image" Target="../media/image24.jpg"/><Relationship Id="rId10" Type="http://schemas.openxmlformats.org/officeDocument/2006/relationships/image" Target="../media/image28.png"/><Relationship Id="rId4" Type="http://schemas.openxmlformats.org/officeDocument/2006/relationships/image" Target="../media/image23.jpg"/><Relationship Id="rId9"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8.png"/><Relationship Id="rId3" Type="http://schemas.openxmlformats.org/officeDocument/2006/relationships/image" Target="../media/image32.jpeg"/><Relationship Id="rId7" Type="http://schemas.openxmlformats.org/officeDocument/2006/relationships/image" Target="../media/image35.png"/><Relationship Id="rId12" Type="http://schemas.microsoft.com/office/2007/relationships/hdphoto" Target="../media/hdphoto6.wdp"/><Relationship Id="rId2" Type="http://schemas.openxmlformats.org/officeDocument/2006/relationships/image" Target="../media/image31.png"/><Relationship Id="rId16" Type="http://schemas.microsoft.com/office/2007/relationships/hdphoto" Target="../media/hdphoto8.wdp"/><Relationship Id="rId1" Type="http://schemas.openxmlformats.org/officeDocument/2006/relationships/slideLayout" Target="../slideLayouts/slideLayout5.xml"/><Relationship Id="rId6" Type="http://schemas.microsoft.com/office/2007/relationships/hdphoto" Target="../media/hdphoto3.wdp"/><Relationship Id="rId11" Type="http://schemas.openxmlformats.org/officeDocument/2006/relationships/image" Target="../media/image37.png"/><Relationship Id="rId5" Type="http://schemas.openxmlformats.org/officeDocument/2006/relationships/image" Target="../media/image34.png"/><Relationship Id="rId15" Type="http://schemas.openxmlformats.org/officeDocument/2006/relationships/image" Target="../media/image39.png"/><Relationship Id="rId10" Type="http://schemas.microsoft.com/office/2007/relationships/hdphoto" Target="../media/hdphoto5.wdp"/><Relationship Id="rId4" Type="http://schemas.openxmlformats.org/officeDocument/2006/relationships/image" Target="../media/image33.jpg"/><Relationship Id="rId9" Type="http://schemas.openxmlformats.org/officeDocument/2006/relationships/image" Target="../media/image36.png"/><Relationship Id="rId14" Type="http://schemas.microsoft.com/office/2007/relationships/hdphoto" Target="../media/hdphoto7.wdp"/></Relationships>
</file>

<file path=ppt/slides/_rels/slide26.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46.png"/><Relationship Id="rId18" Type="http://schemas.microsoft.com/office/2007/relationships/hdphoto" Target="../media/hdphoto14.wdp"/><Relationship Id="rId3" Type="http://schemas.openxmlformats.org/officeDocument/2006/relationships/slideLayout" Target="../slideLayouts/slideLayout6.xml"/><Relationship Id="rId7" Type="http://schemas.openxmlformats.org/officeDocument/2006/relationships/image" Target="../media/image43.png"/><Relationship Id="rId12" Type="http://schemas.microsoft.com/office/2007/relationships/hdphoto" Target="../media/hdphoto11.wdp"/><Relationship Id="rId17" Type="http://schemas.openxmlformats.org/officeDocument/2006/relationships/image" Target="../media/image48.png"/><Relationship Id="rId2" Type="http://schemas.openxmlformats.org/officeDocument/2006/relationships/tags" Target="../tags/tag2.xml"/><Relationship Id="rId16" Type="http://schemas.microsoft.com/office/2007/relationships/hdphoto" Target="../media/hdphoto13.wdp"/><Relationship Id="rId1" Type="http://schemas.openxmlformats.org/officeDocument/2006/relationships/tags" Target="../tags/tag1.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jpg"/><Relationship Id="rId15" Type="http://schemas.openxmlformats.org/officeDocument/2006/relationships/image" Target="../media/image47.png"/><Relationship Id="rId10" Type="http://schemas.microsoft.com/office/2007/relationships/hdphoto" Target="../media/hdphoto10.wdp"/><Relationship Id="rId4" Type="http://schemas.openxmlformats.org/officeDocument/2006/relationships/image" Target="../media/image40.jpg"/><Relationship Id="rId9" Type="http://schemas.openxmlformats.org/officeDocument/2006/relationships/image" Target="../media/image44.png"/><Relationship Id="rId14" Type="http://schemas.microsoft.com/office/2007/relationships/hdphoto" Target="../media/hdphoto12.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2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E5BAEA-78F1-4DC0-A554-93122ACE1B68}"/>
              </a:ext>
            </a:extLst>
          </p:cNvPr>
          <p:cNvPicPr>
            <a:picLocks noChangeAspect="1"/>
          </p:cNvPicPr>
          <p:nvPr/>
        </p:nvPicPr>
        <p:blipFill rotWithShape="1">
          <a:blip r:embed="rId2">
            <a:extLst>
              <a:ext uri="{28A0092B-C50C-407E-A947-70E740481C1C}">
                <a14:useLocalDpi xmlns:a14="http://schemas.microsoft.com/office/drawing/2010/main" val="0"/>
              </a:ext>
            </a:extLst>
          </a:blip>
          <a:srcRect t="6236"/>
          <a:stretch/>
        </p:blipFill>
        <p:spPr>
          <a:xfrm>
            <a:off x="744550" y="576150"/>
            <a:ext cx="3409160" cy="57057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cxnSp>
        <p:nvCxnSpPr>
          <p:cNvPr id="5" name="直接箭头连接符 4">
            <a:extLst>
              <a:ext uri="{FF2B5EF4-FFF2-40B4-BE49-F238E27FC236}">
                <a16:creationId xmlns:a16="http://schemas.microsoft.com/office/drawing/2014/main" id="{A75C781F-0778-4139-8F39-F5A2F97EECBB}"/>
              </a:ext>
            </a:extLst>
          </p:cNvPr>
          <p:cNvCxnSpPr>
            <a:cxnSpLocks/>
            <a:endCxn id="7" idx="1"/>
          </p:cNvCxnSpPr>
          <p:nvPr/>
        </p:nvCxnSpPr>
        <p:spPr>
          <a:xfrm>
            <a:off x="4153710" y="3429000"/>
            <a:ext cx="3330106"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左大括号 6">
            <a:extLst>
              <a:ext uri="{FF2B5EF4-FFF2-40B4-BE49-F238E27FC236}">
                <a16:creationId xmlns:a16="http://schemas.microsoft.com/office/drawing/2014/main" id="{1D88FC5E-DC3A-4E66-9D94-C59243386145}"/>
              </a:ext>
            </a:extLst>
          </p:cNvPr>
          <p:cNvSpPr/>
          <p:nvPr/>
        </p:nvSpPr>
        <p:spPr>
          <a:xfrm>
            <a:off x="7483816" y="1284051"/>
            <a:ext cx="554476" cy="4289898"/>
          </a:xfrm>
          <a:prstGeom prst="leftBrace">
            <a:avLst/>
          </a:prstGeom>
          <a:ln w="22225">
            <a:solidFill>
              <a:schemeClr val="bg1">
                <a:lumMod val="65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DFE507D-EE80-4215-B8F7-9DDD752A530C}"/>
              </a:ext>
            </a:extLst>
          </p:cNvPr>
          <p:cNvSpPr txBox="1"/>
          <p:nvPr/>
        </p:nvSpPr>
        <p:spPr>
          <a:xfrm>
            <a:off x="8543314" y="1017981"/>
            <a:ext cx="1933374" cy="646331"/>
          </a:xfrm>
          <a:prstGeom prst="rect">
            <a:avLst/>
          </a:prstGeom>
          <a:noFill/>
        </p:spPr>
        <p:txBody>
          <a:bodyPr wrap="square">
            <a:spAutoFit/>
          </a:bodyPr>
          <a:lstStyle/>
          <a:p>
            <a:r>
              <a:rPr lang="en-US" altLang="zh-CN" sz="3600" dirty="0">
                <a:solidFill>
                  <a:schemeClr val="bg1"/>
                </a:solidFill>
              </a:rPr>
              <a:t>Intimacy</a:t>
            </a:r>
            <a:endParaRPr lang="zh-CN" altLang="en-US" sz="3600" dirty="0">
              <a:solidFill>
                <a:schemeClr val="bg1"/>
              </a:solidFill>
            </a:endParaRPr>
          </a:p>
        </p:txBody>
      </p:sp>
      <p:sp>
        <p:nvSpPr>
          <p:cNvPr id="14" name="文本框 13">
            <a:extLst>
              <a:ext uri="{FF2B5EF4-FFF2-40B4-BE49-F238E27FC236}">
                <a16:creationId xmlns:a16="http://schemas.microsoft.com/office/drawing/2014/main" id="{B913A009-D234-428A-BEAE-AC6B6936DDE4}"/>
              </a:ext>
            </a:extLst>
          </p:cNvPr>
          <p:cNvSpPr txBox="1"/>
          <p:nvPr/>
        </p:nvSpPr>
        <p:spPr>
          <a:xfrm>
            <a:off x="5028695" y="2889274"/>
            <a:ext cx="1580136" cy="400110"/>
          </a:xfrm>
          <a:prstGeom prst="rect">
            <a:avLst/>
          </a:prstGeom>
          <a:noFill/>
        </p:spPr>
        <p:txBody>
          <a:bodyPr wrap="square">
            <a:spAutoFit/>
          </a:bodyPr>
          <a:lstStyle/>
          <a:p>
            <a:r>
              <a:rPr lang="en-US" altLang="zh-CN" sz="2000" dirty="0">
                <a:solidFill>
                  <a:schemeClr val="bg1"/>
                </a:solidFill>
              </a:rPr>
              <a:t>4 distances</a:t>
            </a:r>
            <a:endParaRPr lang="zh-CN" altLang="en-US" sz="2000" dirty="0">
              <a:solidFill>
                <a:schemeClr val="bg1"/>
              </a:solidFill>
            </a:endParaRPr>
          </a:p>
        </p:txBody>
      </p:sp>
      <p:sp>
        <p:nvSpPr>
          <p:cNvPr id="15" name="文本框 14">
            <a:extLst>
              <a:ext uri="{FF2B5EF4-FFF2-40B4-BE49-F238E27FC236}">
                <a16:creationId xmlns:a16="http://schemas.microsoft.com/office/drawing/2014/main" id="{CC65CF40-4E4F-43FD-B971-FD08DBEF120B}"/>
              </a:ext>
            </a:extLst>
          </p:cNvPr>
          <p:cNvSpPr txBox="1"/>
          <p:nvPr/>
        </p:nvSpPr>
        <p:spPr>
          <a:xfrm>
            <a:off x="8587088" y="2354296"/>
            <a:ext cx="1933374" cy="646331"/>
          </a:xfrm>
          <a:prstGeom prst="rect">
            <a:avLst/>
          </a:prstGeom>
          <a:noFill/>
        </p:spPr>
        <p:txBody>
          <a:bodyPr wrap="square">
            <a:spAutoFit/>
          </a:bodyPr>
          <a:lstStyle/>
          <a:p>
            <a:r>
              <a:rPr lang="en-US" altLang="zh-CN" sz="3600" dirty="0">
                <a:solidFill>
                  <a:schemeClr val="bg1"/>
                </a:solidFill>
              </a:rPr>
              <a:t>Personal</a:t>
            </a:r>
            <a:endParaRPr lang="zh-CN" altLang="en-US" sz="3600" dirty="0">
              <a:solidFill>
                <a:schemeClr val="bg1"/>
              </a:solidFill>
            </a:endParaRPr>
          </a:p>
        </p:txBody>
      </p:sp>
      <p:sp>
        <p:nvSpPr>
          <p:cNvPr id="16" name="文本框 15">
            <a:extLst>
              <a:ext uri="{FF2B5EF4-FFF2-40B4-BE49-F238E27FC236}">
                <a16:creationId xmlns:a16="http://schemas.microsoft.com/office/drawing/2014/main" id="{75546A36-E812-4BDE-875E-E91D60AD1587}"/>
              </a:ext>
            </a:extLst>
          </p:cNvPr>
          <p:cNvSpPr txBox="1"/>
          <p:nvPr/>
        </p:nvSpPr>
        <p:spPr>
          <a:xfrm>
            <a:off x="8635728" y="3663122"/>
            <a:ext cx="1641543" cy="646331"/>
          </a:xfrm>
          <a:prstGeom prst="rect">
            <a:avLst/>
          </a:prstGeom>
          <a:noFill/>
        </p:spPr>
        <p:txBody>
          <a:bodyPr wrap="square">
            <a:spAutoFit/>
          </a:bodyPr>
          <a:lstStyle/>
          <a:p>
            <a:r>
              <a:rPr lang="en-US" altLang="zh-CN" sz="3600" dirty="0">
                <a:solidFill>
                  <a:schemeClr val="bg1"/>
                </a:solidFill>
              </a:rPr>
              <a:t>Social</a:t>
            </a:r>
            <a:endParaRPr lang="zh-CN" altLang="en-US" sz="3600" dirty="0">
              <a:solidFill>
                <a:schemeClr val="bg1"/>
              </a:solidFill>
            </a:endParaRPr>
          </a:p>
        </p:txBody>
      </p:sp>
      <p:sp>
        <p:nvSpPr>
          <p:cNvPr id="17" name="文本框 16">
            <a:extLst>
              <a:ext uri="{FF2B5EF4-FFF2-40B4-BE49-F238E27FC236}">
                <a16:creationId xmlns:a16="http://schemas.microsoft.com/office/drawing/2014/main" id="{271E8529-CDD3-407F-BA09-7694BDA66F1B}"/>
              </a:ext>
            </a:extLst>
          </p:cNvPr>
          <p:cNvSpPr txBox="1"/>
          <p:nvPr/>
        </p:nvSpPr>
        <p:spPr>
          <a:xfrm>
            <a:off x="8635728" y="5070900"/>
            <a:ext cx="1641543" cy="646331"/>
          </a:xfrm>
          <a:prstGeom prst="rect">
            <a:avLst/>
          </a:prstGeom>
          <a:noFill/>
        </p:spPr>
        <p:txBody>
          <a:bodyPr wrap="square">
            <a:spAutoFit/>
          </a:bodyPr>
          <a:lstStyle/>
          <a:p>
            <a:r>
              <a:rPr lang="en-US" altLang="zh-CN" sz="3600" dirty="0">
                <a:solidFill>
                  <a:schemeClr val="bg1"/>
                </a:solidFill>
              </a:rPr>
              <a:t>Public</a:t>
            </a:r>
            <a:endParaRPr lang="zh-CN" altLang="en-US" sz="3600" dirty="0">
              <a:solidFill>
                <a:schemeClr val="bg1"/>
              </a:solidFill>
            </a:endParaRPr>
          </a:p>
        </p:txBody>
      </p:sp>
    </p:spTree>
    <p:extLst>
      <p:ext uri="{BB962C8B-B14F-4D97-AF65-F5344CB8AC3E}">
        <p14:creationId xmlns:p14="http://schemas.microsoft.com/office/powerpoint/2010/main" val="1382135026"/>
      </p:ext>
    </p:extLst>
  </p:cSld>
  <p:clrMapOvr>
    <a:masterClrMapping/>
  </p:clrMapOvr>
  <mc:AlternateContent xmlns:mc="http://schemas.openxmlformats.org/markup-compatibility/2006" xmlns:p14="http://schemas.microsoft.com/office/powerpoint/2010/main">
    <mc:Choice Requires="p14">
      <p:transition spd="slow" p14:dur="1500">
        <p:pull dir="r"/>
      </p:transition>
    </mc:Choice>
    <mc:Fallback xmlns="">
      <p:transition spd="slow">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DA71E6-A48E-4EE9-BE4A-E16020400A71}"/>
              </a:ext>
            </a:extLst>
          </p:cNvPr>
          <p:cNvSpPr txBox="1"/>
          <p:nvPr/>
        </p:nvSpPr>
        <p:spPr>
          <a:xfrm>
            <a:off x="2284072" y="3979329"/>
            <a:ext cx="7971147" cy="1323439"/>
          </a:xfrm>
          <a:prstGeom prst="rect">
            <a:avLst/>
          </a:prstGeom>
          <a:noFill/>
        </p:spPr>
        <p:txBody>
          <a:bodyPr wrap="square">
            <a:spAutoFit/>
          </a:bodyPr>
          <a:lstStyle/>
          <a:p>
            <a:pPr algn="just"/>
            <a:r>
              <a:rPr lang="zh-CN" altLang="en-US" sz="2000" dirty="0">
                <a:solidFill>
                  <a:schemeClr val="bg1"/>
                </a:solidFill>
              </a:rPr>
              <a:t>这种距离是人际交往中最小的间距。处于</a:t>
            </a:r>
            <a:r>
              <a:rPr lang="en-US" altLang="zh-CN" sz="2000" dirty="0">
                <a:solidFill>
                  <a:schemeClr val="bg1"/>
                </a:solidFill>
              </a:rPr>
              <a:t>0</a:t>
            </a:r>
            <a:r>
              <a:rPr lang="zh-CN" altLang="en-US" sz="2000" dirty="0">
                <a:solidFill>
                  <a:schemeClr val="bg1"/>
                </a:solidFill>
              </a:rPr>
              <a:t>～</a:t>
            </a:r>
            <a:r>
              <a:rPr lang="en-US" altLang="zh-CN" sz="2000" dirty="0">
                <a:solidFill>
                  <a:schemeClr val="bg1"/>
                </a:solidFill>
              </a:rPr>
              <a:t>15</a:t>
            </a:r>
            <a:r>
              <a:rPr lang="zh-CN" altLang="en-US" sz="2000" dirty="0">
                <a:solidFill>
                  <a:schemeClr val="bg1"/>
                </a:solidFill>
              </a:rPr>
              <a:t>厘米之间，彼此可以肌肤相触，耳鬓厮磨，属于亲密接触关系。处于</a:t>
            </a:r>
            <a:r>
              <a:rPr lang="en-US" altLang="zh-CN" sz="2000" dirty="0">
                <a:solidFill>
                  <a:schemeClr val="bg1"/>
                </a:solidFill>
              </a:rPr>
              <a:t>15</a:t>
            </a:r>
            <a:r>
              <a:rPr lang="zh-CN" altLang="en-US" sz="2000" dirty="0">
                <a:solidFill>
                  <a:schemeClr val="bg1"/>
                </a:solidFill>
              </a:rPr>
              <a:t>～</a:t>
            </a:r>
            <a:r>
              <a:rPr lang="en-US" altLang="zh-CN" sz="2000" dirty="0">
                <a:solidFill>
                  <a:schemeClr val="bg1"/>
                </a:solidFill>
              </a:rPr>
              <a:t>45</a:t>
            </a:r>
            <a:r>
              <a:rPr lang="zh-CN" altLang="en-US" sz="2000" dirty="0">
                <a:solidFill>
                  <a:schemeClr val="bg1"/>
                </a:solidFill>
              </a:rPr>
              <a:t>厘米，这是身体不相接触，但可以用手相互摸触到的距离，如挽臂执手，促膝倾谈等，多半用于兄弟姐妹、亲密朋友之间，是个人身体可以支配的势力圈</a:t>
            </a:r>
          </a:p>
        </p:txBody>
      </p:sp>
      <p:sp>
        <p:nvSpPr>
          <p:cNvPr id="9" name="矩形: 圆顶角 8">
            <a:extLst>
              <a:ext uri="{FF2B5EF4-FFF2-40B4-BE49-F238E27FC236}">
                <a16:creationId xmlns:a16="http://schemas.microsoft.com/office/drawing/2014/main" id="{79EFA850-974F-4504-B10A-8596536E142C}"/>
              </a:ext>
            </a:extLst>
          </p:cNvPr>
          <p:cNvSpPr/>
          <p:nvPr/>
        </p:nvSpPr>
        <p:spPr>
          <a:xfrm>
            <a:off x="5141641" y="1555232"/>
            <a:ext cx="2091447" cy="923330"/>
          </a:xfrm>
          <a:prstGeom prst="round2SameRect">
            <a:avLst/>
          </a:prstGeom>
          <a:noFill/>
          <a:ln w="412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E72342E-92D8-4E94-9337-7C6888039FE8}"/>
              </a:ext>
            </a:extLst>
          </p:cNvPr>
          <p:cNvSpPr txBox="1"/>
          <p:nvPr/>
        </p:nvSpPr>
        <p:spPr>
          <a:xfrm>
            <a:off x="5706304" y="505444"/>
            <a:ext cx="962123" cy="1862048"/>
          </a:xfrm>
          <a:prstGeom prst="rect">
            <a:avLst/>
          </a:prstGeom>
          <a:noFill/>
        </p:spPr>
        <p:txBody>
          <a:bodyPr wrap="none" rtlCol="0">
            <a:spAutoFit/>
          </a:bodyPr>
          <a:lstStyle/>
          <a:p>
            <a:r>
              <a:rPr lang="en-US" altLang="zh-CN" sz="11500" dirty="0">
                <a:solidFill>
                  <a:schemeClr val="bg1"/>
                </a:solidFill>
              </a:rPr>
              <a:t>1</a:t>
            </a:r>
            <a:endParaRPr lang="zh-CN" altLang="en-US" sz="11500" dirty="0">
              <a:solidFill>
                <a:schemeClr val="bg1"/>
              </a:solidFill>
            </a:endParaRPr>
          </a:p>
        </p:txBody>
      </p:sp>
      <p:sp>
        <p:nvSpPr>
          <p:cNvPr id="11" name="文本框 10">
            <a:extLst>
              <a:ext uri="{FF2B5EF4-FFF2-40B4-BE49-F238E27FC236}">
                <a16:creationId xmlns:a16="http://schemas.microsoft.com/office/drawing/2014/main" id="{72A12EC8-436E-4FE8-AA53-54CC58B3E623}"/>
              </a:ext>
            </a:extLst>
          </p:cNvPr>
          <p:cNvSpPr txBox="1"/>
          <p:nvPr/>
        </p:nvSpPr>
        <p:spPr>
          <a:xfrm>
            <a:off x="3887585" y="1861814"/>
            <a:ext cx="4764122" cy="1446550"/>
          </a:xfrm>
          <a:prstGeom prst="rect">
            <a:avLst/>
          </a:prstGeom>
          <a:noFill/>
        </p:spPr>
        <p:txBody>
          <a:bodyPr wrap="square">
            <a:spAutoFit/>
          </a:bodyPr>
          <a:lstStyle/>
          <a:p>
            <a:r>
              <a:rPr lang="zh-CN" altLang="en-US" sz="8800" b="1" dirty="0">
                <a:solidFill>
                  <a:schemeClr val="bg1">
                    <a:lumMod val="65000"/>
                  </a:schemeClr>
                </a:solidFill>
                <a:effectLst>
                  <a:outerShdw blurRad="38100" dist="38100" dir="2700000" algn="tl">
                    <a:schemeClr val="bg1">
                      <a:lumMod val="95000"/>
                      <a:alpha val="51000"/>
                    </a:schemeClr>
                  </a:outerShdw>
                </a:effectLst>
                <a:latin typeface="方正姚体" panose="02010601030101010101" pitchFamily="2" charset="-122"/>
                <a:ea typeface="方正姚体" panose="02010601030101010101" pitchFamily="2" charset="-122"/>
              </a:rPr>
              <a:t>亲密距离</a:t>
            </a:r>
          </a:p>
        </p:txBody>
      </p:sp>
      <p:sp>
        <p:nvSpPr>
          <p:cNvPr id="12" name="左中括号 11">
            <a:extLst>
              <a:ext uri="{FF2B5EF4-FFF2-40B4-BE49-F238E27FC236}">
                <a16:creationId xmlns:a16="http://schemas.microsoft.com/office/drawing/2014/main" id="{BFF41E04-D4D4-4A07-A445-AD1BAE5BF0E2}"/>
              </a:ext>
            </a:extLst>
          </p:cNvPr>
          <p:cNvSpPr/>
          <p:nvPr/>
        </p:nvSpPr>
        <p:spPr>
          <a:xfrm>
            <a:off x="1936781" y="3822700"/>
            <a:ext cx="330169" cy="1577340"/>
          </a:xfrm>
          <a:prstGeom prst="leftBracket">
            <a:avLst/>
          </a:prstGeom>
          <a:noFill/>
          <a:ln w="825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右中括号 12">
            <a:extLst>
              <a:ext uri="{FF2B5EF4-FFF2-40B4-BE49-F238E27FC236}">
                <a16:creationId xmlns:a16="http://schemas.microsoft.com/office/drawing/2014/main" id="{ED8CFDC4-301E-46F9-BB74-0378E99E6239}"/>
              </a:ext>
            </a:extLst>
          </p:cNvPr>
          <p:cNvSpPr/>
          <p:nvPr/>
        </p:nvSpPr>
        <p:spPr>
          <a:xfrm>
            <a:off x="10272341" y="3822700"/>
            <a:ext cx="330169" cy="1577340"/>
          </a:xfrm>
          <a:prstGeom prst="rightBracket">
            <a:avLst/>
          </a:prstGeom>
          <a:ln w="82550">
            <a:solidFill>
              <a:srgbClr val="4C73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380609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DA71E6-A48E-4EE9-BE4A-E16020400A71}"/>
              </a:ext>
            </a:extLst>
          </p:cNvPr>
          <p:cNvSpPr txBox="1"/>
          <p:nvPr/>
        </p:nvSpPr>
        <p:spPr>
          <a:xfrm>
            <a:off x="2284072" y="3979329"/>
            <a:ext cx="7971147" cy="1323439"/>
          </a:xfrm>
          <a:prstGeom prst="rect">
            <a:avLst/>
          </a:prstGeom>
          <a:noFill/>
        </p:spPr>
        <p:txBody>
          <a:bodyPr wrap="square">
            <a:spAutoFit/>
          </a:bodyPr>
          <a:lstStyle/>
          <a:p>
            <a:pPr algn="just"/>
            <a:r>
              <a:rPr lang="zh-CN" altLang="en-US" sz="2000" dirty="0">
                <a:solidFill>
                  <a:schemeClr val="bg1"/>
                </a:solidFill>
              </a:rPr>
              <a:t>这种距离较少直接身体接触。处于</a:t>
            </a:r>
            <a:r>
              <a:rPr lang="en-US" altLang="zh-CN" sz="2000" dirty="0">
                <a:solidFill>
                  <a:schemeClr val="bg1"/>
                </a:solidFill>
              </a:rPr>
              <a:t>45—75</a:t>
            </a:r>
            <a:r>
              <a:rPr lang="zh-CN" altLang="en-US" sz="2000" dirty="0">
                <a:solidFill>
                  <a:schemeClr val="bg1"/>
                </a:solidFill>
              </a:rPr>
              <a:t>厘米之间，适合在较为熟悉的人们之间，可以亲切的握手、交谈</a:t>
            </a:r>
            <a:r>
              <a:rPr lang="en-US" altLang="zh-CN" sz="2000" dirty="0">
                <a:solidFill>
                  <a:schemeClr val="bg1"/>
                </a:solidFill>
              </a:rPr>
              <a:t>;</a:t>
            </a:r>
            <a:r>
              <a:rPr lang="zh-CN" altLang="en-US" sz="2000" dirty="0">
                <a:solidFill>
                  <a:schemeClr val="bg1"/>
                </a:solidFill>
              </a:rPr>
              <a:t>或者向他人挑衅也在这个距离中进行。处于</a:t>
            </a:r>
            <a:r>
              <a:rPr lang="en-US" altLang="zh-CN" sz="2000" dirty="0">
                <a:solidFill>
                  <a:schemeClr val="bg1"/>
                </a:solidFill>
              </a:rPr>
              <a:t>75</a:t>
            </a:r>
            <a:r>
              <a:rPr lang="zh-CN" altLang="en-US" sz="2000" dirty="0">
                <a:solidFill>
                  <a:schemeClr val="bg1"/>
                </a:solidFill>
              </a:rPr>
              <a:t>～</a:t>
            </a:r>
            <a:r>
              <a:rPr lang="en-US" altLang="zh-CN" sz="2000" dirty="0">
                <a:solidFill>
                  <a:schemeClr val="bg1"/>
                </a:solidFill>
              </a:rPr>
              <a:t>120</a:t>
            </a:r>
            <a:r>
              <a:rPr lang="zh-CN" altLang="en-US" sz="2000" dirty="0">
                <a:solidFill>
                  <a:schemeClr val="bg1"/>
                </a:solidFill>
              </a:rPr>
              <a:t>厘米之间，这是双方手腕伸直，可以互触手指的距离，也是个人身体可以支配的势力圈。</a:t>
            </a:r>
          </a:p>
        </p:txBody>
      </p:sp>
      <p:sp>
        <p:nvSpPr>
          <p:cNvPr id="9" name="矩形: 圆顶角 8">
            <a:extLst>
              <a:ext uri="{FF2B5EF4-FFF2-40B4-BE49-F238E27FC236}">
                <a16:creationId xmlns:a16="http://schemas.microsoft.com/office/drawing/2014/main" id="{79EFA850-974F-4504-B10A-8596536E142C}"/>
              </a:ext>
            </a:extLst>
          </p:cNvPr>
          <p:cNvSpPr/>
          <p:nvPr/>
        </p:nvSpPr>
        <p:spPr>
          <a:xfrm>
            <a:off x="5141641" y="1555232"/>
            <a:ext cx="2091447" cy="923330"/>
          </a:xfrm>
          <a:prstGeom prst="round2SameRect">
            <a:avLst/>
          </a:prstGeom>
          <a:noFill/>
          <a:ln w="412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E72342E-92D8-4E94-9337-7C6888039FE8}"/>
              </a:ext>
            </a:extLst>
          </p:cNvPr>
          <p:cNvSpPr txBox="1"/>
          <p:nvPr/>
        </p:nvSpPr>
        <p:spPr>
          <a:xfrm>
            <a:off x="5706304" y="505444"/>
            <a:ext cx="962123" cy="1862048"/>
          </a:xfrm>
          <a:prstGeom prst="rect">
            <a:avLst/>
          </a:prstGeom>
          <a:noFill/>
        </p:spPr>
        <p:txBody>
          <a:bodyPr wrap="none" rtlCol="0">
            <a:spAutoFit/>
          </a:bodyPr>
          <a:lstStyle/>
          <a:p>
            <a:r>
              <a:rPr lang="en-US" altLang="zh-CN" sz="11500" dirty="0">
                <a:solidFill>
                  <a:schemeClr val="bg1"/>
                </a:solidFill>
              </a:rPr>
              <a:t>2</a:t>
            </a:r>
            <a:endParaRPr lang="zh-CN" altLang="en-US" sz="11500" dirty="0">
              <a:solidFill>
                <a:schemeClr val="bg1"/>
              </a:solidFill>
            </a:endParaRPr>
          </a:p>
        </p:txBody>
      </p:sp>
      <p:sp>
        <p:nvSpPr>
          <p:cNvPr id="11" name="文本框 10">
            <a:extLst>
              <a:ext uri="{FF2B5EF4-FFF2-40B4-BE49-F238E27FC236}">
                <a16:creationId xmlns:a16="http://schemas.microsoft.com/office/drawing/2014/main" id="{72A12EC8-436E-4FE8-AA53-54CC58B3E623}"/>
              </a:ext>
            </a:extLst>
          </p:cNvPr>
          <p:cNvSpPr txBox="1"/>
          <p:nvPr/>
        </p:nvSpPr>
        <p:spPr>
          <a:xfrm>
            <a:off x="3887585" y="1861814"/>
            <a:ext cx="4764122" cy="1446550"/>
          </a:xfrm>
          <a:prstGeom prst="rect">
            <a:avLst/>
          </a:prstGeom>
          <a:noFill/>
        </p:spPr>
        <p:txBody>
          <a:bodyPr wrap="square">
            <a:spAutoFit/>
          </a:bodyPr>
          <a:lstStyle/>
          <a:p>
            <a:r>
              <a:rPr lang="zh-CN" altLang="en-US" sz="8800" b="1" dirty="0">
                <a:solidFill>
                  <a:schemeClr val="bg1">
                    <a:lumMod val="65000"/>
                  </a:schemeClr>
                </a:solidFill>
                <a:effectLst>
                  <a:outerShdw blurRad="38100" dist="38100" dir="2700000" algn="tl">
                    <a:schemeClr val="bg1">
                      <a:lumMod val="95000"/>
                      <a:alpha val="51000"/>
                    </a:schemeClr>
                  </a:outerShdw>
                </a:effectLst>
                <a:latin typeface="方正姚体" panose="02010601030101010101" pitchFamily="2" charset="-122"/>
                <a:ea typeface="方正姚体" panose="02010601030101010101" pitchFamily="2" charset="-122"/>
              </a:rPr>
              <a:t>个人距离</a:t>
            </a:r>
          </a:p>
        </p:txBody>
      </p:sp>
      <p:sp>
        <p:nvSpPr>
          <p:cNvPr id="12" name="左中括号 11">
            <a:extLst>
              <a:ext uri="{FF2B5EF4-FFF2-40B4-BE49-F238E27FC236}">
                <a16:creationId xmlns:a16="http://schemas.microsoft.com/office/drawing/2014/main" id="{BFF41E04-D4D4-4A07-A445-AD1BAE5BF0E2}"/>
              </a:ext>
            </a:extLst>
          </p:cNvPr>
          <p:cNvSpPr/>
          <p:nvPr/>
        </p:nvSpPr>
        <p:spPr>
          <a:xfrm>
            <a:off x="1936781" y="3822700"/>
            <a:ext cx="330169" cy="1577340"/>
          </a:xfrm>
          <a:prstGeom prst="leftBracket">
            <a:avLst/>
          </a:prstGeom>
          <a:noFill/>
          <a:ln w="825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右中括号 12">
            <a:extLst>
              <a:ext uri="{FF2B5EF4-FFF2-40B4-BE49-F238E27FC236}">
                <a16:creationId xmlns:a16="http://schemas.microsoft.com/office/drawing/2014/main" id="{ED8CFDC4-301E-46F9-BB74-0378E99E6239}"/>
              </a:ext>
            </a:extLst>
          </p:cNvPr>
          <p:cNvSpPr/>
          <p:nvPr/>
        </p:nvSpPr>
        <p:spPr>
          <a:xfrm>
            <a:off x="10272341" y="3822700"/>
            <a:ext cx="330169" cy="1577340"/>
          </a:xfrm>
          <a:prstGeom prst="rightBracket">
            <a:avLst/>
          </a:prstGeom>
          <a:ln w="82550">
            <a:solidFill>
              <a:srgbClr val="4C73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0945181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DA71E6-A48E-4EE9-BE4A-E16020400A71}"/>
              </a:ext>
            </a:extLst>
          </p:cNvPr>
          <p:cNvSpPr txBox="1"/>
          <p:nvPr/>
        </p:nvSpPr>
        <p:spPr>
          <a:xfrm>
            <a:off x="2375512" y="3796449"/>
            <a:ext cx="7971147" cy="1631216"/>
          </a:xfrm>
          <a:prstGeom prst="rect">
            <a:avLst/>
          </a:prstGeom>
          <a:noFill/>
        </p:spPr>
        <p:txBody>
          <a:bodyPr wrap="square">
            <a:spAutoFit/>
          </a:bodyPr>
          <a:lstStyle/>
          <a:p>
            <a:r>
              <a:rPr lang="zh-CN" altLang="en-US" sz="2000" dirty="0">
                <a:solidFill>
                  <a:schemeClr val="bg1"/>
                </a:solidFill>
              </a:rPr>
              <a:t>这种距离已经超出亲密或熟悉的人际关系。处于</a:t>
            </a:r>
            <a:r>
              <a:rPr lang="en-US" altLang="zh-CN" sz="2000" dirty="0">
                <a:solidFill>
                  <a:schemeClr val="bg1"/>
                </a:solidFill>
              </a:rPr>
              <a:t>120</a:t>
            </a:r>
            <a:r>
              <a:rPr lang="zh-CN" altLang="en-US" sz="2000" dirty="0">
                <a:solidFill>
                  <a:schemeClr val="bg1"/>
                </a:solidFill>
              </a:rPr>
              <a:t>～</a:t>
            </a:r>
            <a:r>
              <a:rPr lang="en-US" altLang="zh-CN" sz="2000" dirty="0">
                <a:solidFill>
                  <a:schemeClr val="bg1"/>
                </a:solidFill>
              </a:rPr>
              <a:t>210</a:t>
            </a:r>
            <a:r>
              <a:rPr lang="zh-CN" altLang="en-US" sz="2000" dirty="0">
                <a:solidFill>
                  <a:schemeClr val="bg1"/>
                </a:solidFill>
              </a:rPr>
              <a:t>厘米之间，一般是工作场合和公共场所</a:t>
            </a:r>
            <a:endParaRPr lang="en-US" altLang="zh-CN" sz="2000" dirty="0">
              <a:solidFill>
                <a:schemeClr val="bg1"/>
              </a:solidFill>
            </a:endParaRPr>
          </a:p>
          <a:p>
            <a:r>
              <a:rPr lang="zh-CN" altLang="en-US" sz="2000" dirty="0">
                <a:solidFill>
                  <a:schemeClr val="bg1"/>
                </a:solidFill>
              </a:rPr>
              <a:t>处于</a:t>
            </a:r>
            <a:r>
              <a:rPr lang="en-US" altLang="zh-CN" sz="2000" dirty="0">
                <a:solidFill>
                  <a:schemeClr val="bg1"/>
                </a:solidFill>
              </a:rPr>
              <a:t>210—360</a:t>
            </a:r>
            <a:r>
              <a:rPr lang="zh-CN" altLang="en-US" sz="2000" dirty="0">
                <a:solidFill>
                  <a:schemeClr val="bg1"/>
                </a:solidFill>
              </a:rPr>
              <a:t>厘米之间，表现为更加正式的交往关系，是会晤、谈判或公事上所采用的距离，首长接见外宾或内宾</a:t>
            </a:r>
            <a:r>
              <a:rPr lang="en-US" altLang="zh-CN" sz="2000" dirty="0">
                <a:solidFill>
                  <a:schemeClr val="bg1"/>
                </a:solidFill>
              </a:rPr>
              <a:t>;</a:t>
            </a:r>
            <a:r>
              <a:rPr lang="zh-CN" altLang="en-US" sz="2000" dirty="0">
                <a:solidFill>
                  <a:schemeClr val="bg1"/>
                </a:solidFill>
              </a:rPr>
              <a:t>大公司的总经理与下属谈话等，由于身份的关系需要与部下之间保持一定的距离</a:t>
            </a:r>
          </a:p>
        </p:txBody>
      </p:sp>
      <p:sp>
        <p:nvSpPr>
          <p:cNvPr id="9" name="矩形: 圆顶角 8">
            <a:extLst>
              <a:ext uri="{FF2B5EF4-FFF2-40B4-BE49-F238E27FC236}">
                <a16:creationId xmlns:a16="http://schemas.microsoft.com/office/drawing/2014/main" id="{79EFA850-974F-4504-B10A-8596536E142C}"/>
              </a:ext>
            </a:extLst>
          </p:cNvPr>
          <p:cNvSpPr/>
          <p:nvPr/>
        </p:nvSpPr>
        <p:spPr>
          <a:xfrm>
            <a:off x="5141641" y="1555232"/>
            <a:ext cx="2091447" cy="923330"/>
          </a:xfrm>
          <a:prstGeom prst="round2SameRect">
            <a:avLst/>
          </a:prstGeom>
          <a:noFill/>
          <a:ln w="412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E72342E-92D8-4E94-9337-7C6888039FE8}"/>
              </a:ext>
            </a:extLst>
          </p:cNvPr>
          <p:cNvSpPr txBox="1"/>
          <p:nvPr/>
        </p:nvSpPr>
        <p:spPr>
          <a:xfrm>
            <a:off x="5706304" y="505444"/>
            <a:ext cx="962123" cy="1862048"/>
          </a:xfrm>
          <a:prstGeom prst="rect">
            <a:avLst/>
          </a:prstGeom>
          <a:noFill/>
        </p:spPr>
        <p:txBody>
          <a:bodyPr wrap="none" rtlCol="0">
            <a:spAutoFit/>
          </a:bodyPr>
          <a:lstStyle/>
          <a:p>
            <a:r>
              <a:rPr lang="en-US" altLang="zh-CN" sz="11500" dirty="0">
                <a:solidFill>
                  <a:schemeClr val="bg1"/>
                </a:solidFill>
              </a:rPr>
              <a:t>3</a:t>
            </a:r>
            <a:endParaRPr lang="zh-CN" altLang="en-US" sz="11500" dirty="0">
              <a:solidFill>
                <a:schemeClr val="bg1"/>
              </a:solidFill>
            </a:endParaRPr>
          </a:p>
        </p:txBody>
      </p:sp>
      <p:sp>
        <p:nvSpPr>
          <p:cNvPr id="11" name="文本框 10">
            <a:extLst>
              <a:ext uri="{FF2B5EF4-FFF2-40B4-BE49-F238E27FC236}">
                <a16:creationId xmlns:a16="http://schemas.microsoft.com/office/drawing/2014/main" id="{72A12EC8-436E-4FE8-AA53-54CC58B3E623}"/>
              </a:ext>
            </a:extLst>
          </p:cNvPr>
          <p:cNvSpPr txBox="1"/>
          <p:nvPr/>
        </p:nvSpPr>
        <p:spPr>
          <a:xfrm>
            <a:off x="3887585" y="1861814"/>
            <a:ext cx="4764122" cy="1446550"/>
          </a:xfrm>
          <a:prstGeom prst="rect">
            <a:avLst/>
          </a:prstGeom>
          <a:noFill/>
        </p:spPr>
        <p:txBody>
          <a:bodyPr wrap="square">
            <a:spAutoFit/>
          </a:bodyPr>
          <a:lstStyle/>
          <a:p>
            <a:r>
              <a:rPr lang="zh-CN" altLang="en-US" sz="8800" b="1" dirty="0">
                <a:solidFill>
                  <a:schemeClr val="bg1">
                    <a:lumMod val="65000"/>
                  </a:schemeClr>
                </a:solidFill>
                <a:effectLst>
                  <a:outerShdw blurRad="38100" dist="38100" dir="2700000" algn="tl">
                    <a:schemeClr val="bg1">
                      <a:lumMod val="95000"/>
                      <a:alpha val="51000"/>
                    </a:schemeClr>
                  </a:outerShdw>
                </a:effectLst>
                <a:latin typeface="方正姚体" panose="02010601030101010101" pitchFamily="2" charset="-122"/>
                <a:ea typeface="方正姚体" panose="02010601030101010101" pitchFamily="2" charset="-122"/>
              </a:rPr>
              <a:t>社交距离</a:t>
            </a:r>
          </a:p>
        </p:txBody>
      </p:sp>
      <p:sp>
        <p:nvSpPr>
          <p:cNvPr id="12" name="左中括号 11">
            <a:extLst>
              <a:ext uri="{FF2B5EF4-FFF2-40B4-BE49-F238E27FC236}">
                <a16:creationId xmlns:a16="http://schemas.microsoft.com/office/drawing/2014/main" id="{BFF41E04-D4D4-4A07-A445-AD1BAE5BF0E2}"/>
              </a:ext>
            </a:extLst>
          </p:cNvPr>
          <p:cNvSpPr/>
          <p:nvPr/>
        </p:nvSpPr>
        <p:spPr>
          <a:xfrm>
            <a:off x="1936781" y="3822700"/>
            <a:ext cx="330169" cy="1577340"/>
          </a:xfrm>
          <a:prstGeom prst="leftBracket">
            <a:avLst/>
          </a:prstGeom>
          <a:noFill/>
          <a:ln w="825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右中括号 12">
            <a:extLst>
              <a:ext uri="{FF2B5EF4-FFF2-40B4-BE49-F238E27FC236}">
                <a16:creationId xmlns:a16="http://schemas.microsoft.com/office/drawing/2014/main" id="{ED8CFDC4-301E-46F9-BB74-0378E99E6239}"/>
              </a:ext>
            </a:extLst>
          </p:cNvPr>
          <p:cNvSpPr/>
          <p:nvPr/>
        </p:nvSpPr>
        <p:spPr>
          <a:xfrm>
            <a:off x="10272341" y="3822700"/>
            <a:ext cx="330169" cy="1577340"/>
          </a:xfrm>
          <a:prstGeom prst="rightBracket">
            <a:avLst/>
          </a:prstGeom>
          <a:ln w="82550">
            <a:solidFill>
              <a:srgbClr val="4C73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600108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DA71E6-A48E-4EE9-BE4A-E16020400A71}"/>
              </a:ext>
            </a:extLst>
          </p:cNvPr>
          <p:cNvSpPr txBox="1"/>
          <p:nvPr/>
        </p:nvSpPr>
        <p:spPr>
          <a:xfrm>
            <a:off x="2284072" y="3979329"/>
            <a:ext cx="7971147" cy="1323439"/>
          </a:xfrm>
          <a:prstGeom prst="rect">
            <a:avLst/>
          </a:prstGeom>
          <a:noFill/>
        </p:spPr>
        <p:txBody>
          <a:bodyPr wrap="square">
            <a:spAutoFit/>
          </a:bodyPr>
          <a:lstStyle/>
          <a:p>
            <a:pPr algn="just"/>
            <a:r>
              <a:rPr lang="zh-CN" altLang="en-US" sz="2000" dirty="0">
                <a:solidFill>
                  <a:schemeClr val="bg1"/>
                </a:solidFill>
              </a:rPr>
              <a:t>这种距离人际沟通大大减小，很难进行直接交谈。处于</a:t>
            </a:r>
            <a:r>
              <a:rPr lang="en-US" altLang="zh-CN" sz="2000" dirty="0">
                <a:solidFill>
                  <a:schemeClr val="bg1"/>
                </a:solidFill>
              </a:rPr>
              <a:t>360</a:t>
            </a:r>
            <a:r>
              <a:rPr lang="zh-CN" altLang="en-US" sz="2000" dirty="0">
                <a:solidFill>
                  <a:schemeClr val="bg1"/>
                </a:solidFill>
              </a:rPr>
              <a:t>～</a:t>
            </a:r>
            <a:r>
              <a:rPr lang="en-US" altLang="zh-CN" sz="2000" dirty="0">
                <a:solidFill>
                  <a:schemeClr val="bg1"/>
                </a:solidFill>
              </a:rPr>
              <a:t>750</a:t>
            </a:r>
            <a:r>
              <a:rPr lang="zh-CN" altLang="en-US" sz="2000" dirty="0">
                <a:solidFill>
                  <a:schemeClr val="bg1"/>
                </a:solidFill>
              </a:rPr>
              <a:t>厘米之间，这是产生势力圈意识的最大距离。处于</a:t>
            </a:r>
            <a:r>
              <a:rPr lang="en-US" altLang="zh-CN" sz="2000" dirty="0">
                <a:solidFill>
                  <a:schemeClr val="bg1"/>
                </a:solidFill>
              </a:rPr>
              <a:t>750</a:t>
            </a:r>
            <a:r>
              <a:rPr lang="zh-CN" altLang="en-US" sz="2000" dirty="0">
                <a:solidFill>
                  <a:schemeClr val="bg1"/>
                </a:solidFill>
              </a:rPr>
              <a:t>厘米以上距离位置，在现代社会中，则是在大会堂发言、演讲、戏剧表演、电影放映时与观众保持的距离。</a:t>
            </a:r>
          </a:p>
        </p:txBody>
      </p:sp>
      <p:sp>
        <p:nvSpPr>
          <p:cNvPr id="9" name="矩形: 圆顶角 8">
            <a:extLst>
              <a:ext uri="{FF2B5EF4-FFF2-40B4-BE49-F238E27FC236}">
                <a16:creationId xmlns:a16="http://schemas.microsoft.com/office/drawing/2014/main" id="{79EFA850-974F-4504-B10A-8596536E142C}"/>
              </a:ext>
            </a:extLst>
          </p:cNvPr>
          <p:cNvSpPr/>
          <p:nvPr/>
        </p:nvSpPr>
        <p:spPr>
          <a:xfrm>
            <a:off x="5141641" y="1555232"/>
            <a:ext cx="2091447" cy="923330"/>
          </a:xfrm>
          <a:prstGeom prst="round2SameRect">
            <a:avLst/>
          </a:prstGeom>
          <a:noFill/>
          <a:ln w="412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E72342E-92D8-4E94-9337-7C6888039FE8}"/>
              </a:ext>
            </a:extLst>
          </p:cNvPr>
          <p:cNvSpPr txBox="1"/>
          <p:nvPr/>
        </p:nvSpPr>
        <p:spPr>
          <a:xfrm>
            <a:off x="5706304" y="505444"/>
            <a:ext cx="962123" cy="1862048"/>
          </a:xfrm>
          <a:prstGeom prst="rect">
            <a:avLst/>
          </a:prstGeom>
          <a:noFill/>
        </p:spPr>
        <p:txBody>
          <a:bodyPr wrap="none" rtlCol="0">
            <a:spAutoFit/>
          </a:bodyPr>
          <a:lstStyle/>
          <a:p>
            <a:r>
              <a:rPr lang="en-US" altLang="zh-CN" sz="11500" dirty="0">
                <a:solidFill>
                  <a:schemeClr val="bg1"/>
                </a:solidFill>
              </a:rPr>
              <a:t>4</a:t>
            </a:r>
            <a:endParaRPr lang="zh-CN" altLang="en-US" sz="11500" dirty="0">
              <a:solidFill>
                <a:schemeClr val="bg1"/>
              </a:solidFill>
            </a:endParaRPr>
          </a:p>
        </p:txBody>
      </p:sp>
      <p:sp>
        <p:nvSpPr>
          <p:cNvPr id="11" name="文本框 10">
            <a:extLst>
              <a:ext uri="{FF2B5EF4-FFF2-40B4-BE49-F238E27FC236}">
                <a16:creationId xmlns:a16="http://schemas.microsoft.com/office/drawing/2014/main" id="{72A12EC8-436E-4FE8-AA53-54CC58B3E623}"/>
              </a:ext>
            </a:extLst>
          </p:cNvPr>
          <p:cNvSpPr txBox="1"/>
          <p:nvPr/>
        </p:nvSpPr>
        <p:spPr>
          <a:xfrm>
            <a:off x="3887585" y="1861814"/>
            <a:ext cx="4764122" cy="1446550"/>
          </a:xfrm>
          <a:prstGeom prst="rect">
            <a:avLst/>
          </a:prstGeom>
          <a:noFill/>
        </p:spPr>
        <p:txBody>
          <a:bodyPr wrap="square">
            <a:spAutoFit/>
          </a:bodyPr>
          <a:lstStyle/>
          <a:p>
            <a:r>
              <a:rPr lang="zh-CN" altLang="en-US" sz="8800" b="1" dirty="0">
                <a:solidFill>
                  <a:schemeClr val="bg1">
                    <a:lumMod val="65000"/>
                  </a:schemeClr>
                </a:solidFill>
                <a:effectLst>
                  <a:outerShdw blurRad="38100" dist="38100" dir="2700000" algn="tl">
                    <a:schemeClr val="bg1">
                      <a:lumMod val="95000"/>
                      <a:alpha val="51000"/>
                    </a:schemeClr>
                  </a:outerShdw>
                </a:effectLst>
                <a:latin typeface="方正姚体" panose="02010601030101010101" pitchFamily="2" charset="-122"/>
                <a:ea typeface="方正姚体" panose="02010601030101010101" pitchFamily="2" charset="-122"/>
              </a:rPr>
              <a:t>公共距离</a:t>
            </a:r>
          </a:p>
        </p:txBody>
      </p:sp>
      <p:sp>
        <p:nvSpPr>
          <p:cNvPr id="12" name="左中括号 11">
            <a:extLst>
              <a:ext uri="{FF2B5EF4-FFF2-40B4-BE49-F238E27FC236}">
                <a16:creationId xmlns:a16="http://schemas.microsoft.com/office/drawing/2014/main" id="{BFF41E04-D4D4-4A07-A445-AD1BAE5BF0E2}"/>
              </a:ext>
            </a:extLst>
          </p:cNvPr>
          <p:cNvSpPr/>
          <p:nvPr/>
        </p:nvSpPr>
        <p:spPr>
          <a:xfrm>
            <a:off x="1936781" y="3822700"/>
            <a:ext cx="330169" cy="1577340"/>
          </a:xfrm>
          <a:prstGeom prst="leftBracket">
            <a:avLst/>
          </a:prstGeom>
          <a:noFill/>
          <a:ln w="825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右中括号 12">
            <a:extLst>
              <a:ext uri="{FF2B5EF4-FFF2-40B4-BE49-F238E27FC236}">
                <a16:creationId xmlns:a16="http://schemas.microsoft.com/office/drawing/2014/main" id="{ED8CFDC4-301E-46F9-BB74-0378E99E6239}"/>
              </a:ext>
            </a:extLst>
          </p:cNvPr>
          <p:cNvSpPr/>
          <p:nvPr/>
        </p:nvSpPr>
        <p:spPr>
          <a:xfrm>
            <a:off x="10272341" y="3822700"/>
            <a:ext cx="330169" cy="1577340"/>
          </a:xfrm>
          <a:prstGeom prst="rightBracket">
            <a:avLst/>
          </a:prstGeom>
          <a:ln w="82550">
            <a:solidFill>
              <a:srgbClr val="4C73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0521433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a:extLst>
              <a:ext uri="{FF2B5EF4-FFF2-40B4-BE49-F238E27FC236}">
                <a16:creationId xmlns:a16="http://schemas.microsoft.com/office/drawing/2014/main" id="{F2E5DA99-7996-4286-94A4-8993258BE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7346" y="1954762"/>
            <a:ext cx="3017308" cy="4525963"/>
          </a:xfrm>
          <a:prstGeom prst="rect">
            <a:avLst/>
          </a:prstGeom>
          <a:ln>
            <a:noFill/>
          </a:ln>
          <a:effectLst>
            <a:softEdge rad="112500"/>
          </a:effectLst>
        </p:spPr>
      </p:pic>
      <p:sp>
        <p:nvSpPr>
          <p:cNvPr id="4" name="文本框 3">
            <a:extLst>
              <a:ext uri="{FF2B5EF4-FFF2-40B4-BE49-F238E27FC236}">
                <a16:creationId xmlns:a16="http://schemas.microsoft.com/office/drawing/2014/main" id="{BA546BE6-B328-409A-89CC-EF7EA065AAE9}"/>
              </a:ext>
            </a:extLst>
          </p:cNvPr>
          <p:cNvSpPr txBox="1"/>
          <p:nvPr/>
        </p:nvSpPr>
        <p:spPr>
          <a:xfrm>
            <a:off x="3047223" y="855698"/>
            <a:ext cx="6097554" cy="707886"/>
          </a:xfrm>
          <a:prstGeom prst="rect">
            <a:avLst/>
          </a:prstGeom>
          <a:noFill/>
        </p:spPr>
        <p:txBody>
          <a:bodyPr wrap="square">
            <a:spAutoFit/>
          </a:bodyPr>
          <a:lstStyle/>
          <a:p>
            <a:r>
              <a:rPr lang="en-US" altLang="zh-CN" sz="4000" dirty="0">
                <a:solidFill>
                  <a:schemeClr val="bg1">
                    <a:lumMod val="95000"/>
                  </a:schemeClr>
                </a:solidFill>
              </a:rPr>
              <a:t>TVB 《</a:t>
            </a:r>
            <a:r>
              <a:rPr lang="zh-CN" altLang="en-US" sz="4000" dirty="0">
                <a:solidFill>
                  <a:schemeClr val="bg1">
                    <a:lumMod val="95000"/>
                  </a:schemeClr>
                </a:solidFill>
              </a:rPr>
              <a:t>读心神探</a:t>
            </a:r>
            <a:r>
              <a:rPr lang="en-US" altLang="zh-CN" sz="4000" dirty="0">
                <a:solidFill>
                  <a:schemeClr val="bg1">
                    <a:lumMod val="95000"/>
                  </a:schemeClr>
                </a:solidFill>
              </a:rPr>
              <a:t>》</a:t>
            </a:r>
            <a:r>
              <a:rPr lang="zh-CN" altLang="en-US" sz="4000" dirty="0">
                <a:solidFill>
                  <a:schemeClr val="bg1">
                    <a:lumMod val="95000"/>
                  </a:schemeClr>
                </a:solidFill>
              </a:rPr>
              <a:t>第一集</a:t>
            </a:r>
          </a:p>
        </p:txBody>
      </p:sp>
    </p:spTree>
    <p:extLst>
      <p:ext uri="{BB962C8B-B14F-4D97-AF65-F5344CB8AC3E}">
        <p14:creationId xmlns:p14="http://schemas.microsoft.com/office/powerpoint/2010/main" val="129902445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0D354A1-8D4E-4C0E-9EE5-0A2E9ACB0A1D}"/>
              </a:ext>
            </a:extLst>
          </p:cNvPr>
          <p:cNvSpPr txBox="1"/>
          <p:nvPr/>
        </p:nvSpPr>
        <p:spPr>
          <a:xfrm>
            <a:off x="2148840" y="1874728"/>
            <a:ext cx="7894320" cy="3108543"/>
          </a:xfrm>
          <a:prstGeom prst="rect">
            <a:avLst/>
          </a:prstGeom>
          <a:noFill/>
        </p:spPr>
        <p:txBody>
          <a:bodyPr wrap="square">
            <a:spAutoFit/>
          </a:bodyPr>
          <a:lstStyle/>
          <a:p>
            <a:pPr algn="just"/>
            <a:r>
              <a:rPr lang="en-US" altLang="zh-CN" sz="2800" dirty="0">
                <a:solidFill>
                  <a:schemeClr val="bg1"/>
                </a:solidFill>
                <a:latin typeface="Century Gothic" panose="020B0502020202020204" pitchFamily="34" charset="0"/>
              </a:rPr>
              <a:t>People need private space more than before, but now people are constantly invading other people's private forties. so the author wrote this article to analyze the reasons for the invasion and finally express that he will pay more attention to protecting other people's private space</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97951376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95FA68-D607-41B8-88E5-7915FCABBCD6}"/>
              </a:ext>
            </a:extLst>
          </p:cNvPr>
          <p:cNvSpPr txBox="1"/>
          <p:nvPr/>
        </p:nvSpPr>
        <p:spPr>
          <a:xfrm>
            <a:off x="5714324" y="2528595"/>
            <a:ext cx="763351" cy="369332"/>
          </a:xfrm>
          <a:prstGeom prst="rect">
            <a:avLst/>
          </a:prstGeom>
          <a:noFill/>
        </p:spPr>
        <p:txBody>
          <a:bodyPr wrap="none" rtlCol="0">
            <a:spAutoFit/>
          </a:bodyPr>
          <a:lstStyle/>
          <a:p>
            <a:r>
              <a:rPr lang="en-US" altLang="zh-CN" dirty="0">
                <a:solidFill>
                  <a:schemeClr val="bg1"/>
                </a:solidFill>
              </a:rPr>
              <a:t>Part 2</a:t>
            </a:r>
            <a:endParaRPr lang="zh-CN" altLang="en-US" dirty="0">
              <a:solidFill>
                <a:schemeClr val="bg1"/>
              </a:solidFill>
            </a:endParaRPr>
          </a:p>
        </p:txBody>
      </p:sp>
      <p:sp>
        <p:nvSpPr>
          <p:cNvPr id="3" name="文本框 2">
            <a:extLst>
              <a:ext uri="{FF2B5EF4-FFF2-40B4-BE49-F238E27FC236}">
                <a16:creationId xmlns:a16="http://schemas.microsoft.com/office/drawing/2014/main" id="{706B9A07-1582-413A-8024-E0FBE4E76B0E}"/>
              </a:ext>
            </a:extLst>
          </p:cNvPr>
          <p:cNvSpPr txBox="1"/>
          <p:nvPr/>
        </p:nvSpPr>
        <p:spPr>
          <a:xfrm>
            <a:off x="5324794" y="3075057"/>
            <a:ext cx="1542410" cy="707886"/>
          </a:xfrm>
          <a:prstGeom prst="rect">
            <a:avLst/>
          </a:prstGeom>
          <a:noFill/>
        </p:spPr>
        <p:txBody>
          <a:bodyPr wrap="none" rtlCol="0">
            <a:spAutoFit/>
          </a:bodyPr>
          <a:lstStyle/>
          <a:p>
            <a:r>
              <a:rPr lang="en-US" altLang="zh-CN" sz="4000" dirty="0">
                <a:solidFill>
                  <a:schemeClr val="bg1"/>
                </a:solidFill>
              </a:rPr>
              <a:t>Writer</a:t>
            </a:r>
            <a:endParaRPr lang="zh-CN" altLang="en-US" sz="4000" dirty="0">
              <a:solidFill>
                <a:schemeClr val="bg1"/>
              </a:solidFill>
            </a:endParaRPr>
          </a:p>
        </p:txBody>
      </p:sp>
    </p:spTree>
    <p:extLst>
      <p:ext uri="{BB962C8B-B14F-4D97-AF65-F5344CB8AC3E}">
        <p14:creationId xmlns:p14="http://schemas.microsoft.com/office/powerpoint/2010/main" val="34912494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FE1CCE-28DC-45D7-B05A-1998F231A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235" y="2364338"/>
            <a:ext cx="5048250" cy="28384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文本框 3">
            <a:extLst>
              <a:ext uri="{FF2B5EF4-FFF2-40B4-BE49-F238E27FC236}">
                <a16:creationId xmlns:a16="http://schemas.microsoft.com/office/drawing/2014/main" id="{87A05DFA-C9E2-4FF6-B2DC-8F107D914DCC}"/>
              </a:ext>
            </a:extLst>
          </p:cNvPr>
          <p:cNvSpPr txBox="1"/>
          <p:nvPr/>
        </p:nvSpPr>
        <p:spPr>
          <a:xfrm>
            <a:off x="501324" y="1935130"/>
            <a:ext cx="7840245" cy="1323439"/>
          </a:xfrm>
          <a:prstGeom prst="rect">
            <a:avLst/>
          </a:prstGeom>
          <a:noFill/>
          <a:effectLst>
            <a:outerShdw blurRad="50800" dist="38100" dir="2700000" algn="tl" rotWithShape="0">
              <a:prstClr val="black">
                <a:alpha val="40000"/>
              </a:prstClr>
            </a:outerShdw>
          </a:effectLst>
        </p:spPr>
        <p:txBody>
          <a:bodyPr wrap="square">
            <a:spAutoFit/>
          </a:bodyPr>
          <a:lstStyle/>
          <a:p>
            <a:r>
              <a:rPr lang="en-US" altLang="zh-CN" sz="8000" dirty="0">
                <a:ln w="0"/>
                <a:solidFill>
                  <a:schemeClr val="accent4">
                    <a:lumMod val="40000"/>
                    <a:lumOff val="60000"/>
                  </a:schemeClr>
                </a:solidFill>
                <a:effectLst>
                  <a:outerShdw blurRad="38100" dist="38100" dir="2700000" algn="tl">
                    <a:srgbClr val="000000">
                      <a:alpha val="43137"/>
                    </a:srgbClr>
                  </a:outerShdw>
                </a:effectLst>
                <a:latin typeface="Aharoni" panose="02010803020104030203" pitchFamily="2" charset="-79"/>
                <a:ea typeface="MS Gothic" panose="020B0609070205080204" pitchFamily="49" charset="-128"/>
                <a:cs typeface="Aharoni" panose="02010803020104030203" pitchFamily="2" charset="-79"/>
              </a:rPr>
              <a:t>Richard Stengel</a:t>
            </a:r>
            <a:endParaRPr lang="zh-CN" altLang="en-US" sz="8000" dirty="0">
              <a:ln w="0"/>
              <a:solidFill>
                <a:schemeClr val="accent4">
                  <a:lumMod val="40000"/>
                  <a:lumOff val="60000"/>
                </a:schemeClr>
              </a:solidFill>
              <a:effectLst>
                <a:outerShdw blurRad="38100" dist="38100" dir="2700000" algn="tl">
                  <a:srgbClr val="000000">
                    <a:alpha val="43137"/>
                  </a:srgbClr>
                </a:outerShdw>
              </a:effectLst>
              <a:latin typeface="Aharoni" panose="02010803020104030203" pitchFamily="2" charset="-79"/>
              <a:ea typeface="MS Gothic" panose="020B0609070205080204" pitchFamily="49" charset="-128"/>
              <a:cs typeface="Aharoni" panose="02010803020104030203" pitchFamily="2" charset="-79"/>
            </a:endParaRPr>
          </a:p>
        </p:txBody>
      </p:sp>
    </p:spTree>
    <p:extLst>
      <p:ext uri="{BB962C8B-B14F-4D97-AF65-F5344CB8AC3E}">
        <p14:creationId xmlns:p14="http://schemas.microsoft.com/office/powerpoint/2010/main" val="4212533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25AC49-CFCC-45EE-A0F0-22767CE92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456" y="753981"/>
            <a:ext cx="3143250" cy="3933825"/>
          </a:xfrm>
          <a:prstGeom prst="rect">
            <a:avLst/>
          </a:prstGeom>
          <a:ln>
            <a:noFill/>
          </a:ln>
          <a:effectLst>
            <a:outerShdw blurRad="292100" dist="139700" dir="2700000" algn="tl" rotWithShape="0">
              <a:srgbClr val="333333">
                <a:alpha val="65000"/>
              </a:srgbClr>
            </a:outerShdw>
          </a:effectLst>
        </p:spPr>
      </p:pic>
      <p:sp>
        <p:nvSpPr>
          <p:cNvPr id="3" name="文本框 2">
            <a:extLst>
              <a:ext uri="{FF2B5EF4-FFF2-40B4-BE49-F238E27FC236}">
                <a16:creationId xmlns:a16="http://schemas.microsoft.com/office/drawing/2014/main" id="{7B0A90F1-853E-4093-9056-427E9899EE76}"/>
              </a:ext>
            </a:extLst>
          </p:cNvPr>
          <p:cNvSpPr txBox="1"/>
          <p:nvPr/>
        </p:nvSpPr>
        <p:spPr>
          <a:xfrm>
            <a:off x="3298201" y="2851523"/>
            <a:ext cx="6323385" cy="2554545"/>
          </a:xfrm>
          <a:prstGeom prst="rect">
            <a:avLst/>
          </a:prstGeom>
          <a:noFill/>
        </p:spPr>
        <p:txBody>
          <a:bodyPr wrap="square">
            <a:spAutoFit/>
          </a:bodyPr>
          <a:lstStyle/>
          <a:p>
            <a:pPr algn="ctr">
              <a:spcAft>
                <a:spcPts val="1200"/>
              </a:spcAft>
            </a:pPr>
            <a:r>
              <a:rPr lang="en-US" altLang="zh-CN" sz="2400" b="1" dirty="0">
                <a:solidFill>
                  <a:schemeClr val="bg1"/>
                </a:solidFill>
              </a:rPr>
              <a:t>E</a:t>
            </a:r>
            <a:r>
              <a:rPr lang="zh-CN" altLang="en-US" sz="2400" b="1" dirty="0">
                <a:solidFill>
                  <a:schemeClr val="bg1"/>
                </a:solidFill>
              </a:rPr>
              <a:t>ditor</a:t>
            </a:r>
            <a:endParaRPr lang="en-US" altLang="zh-CN" sz="2400" b="1" dirty="0">
              <a:solidFill>
                <a:schemeClr val="bg1"/>
              </a:solidFill>
            </a:endParaRPr>
          </a:p>
          <a:p>
            <a:pPr algn="ctr">
              <a:spcAft>
                <a:spcPts val="1200"/>
              </a:spcAft>
            </a:pPr>
            <a:r>
              <a:rPr lang="en-US" altLang="zh-CN" sz="2400" b="1" dirty="0">
                <a:solidFill>
                  <a:schemeClr val="bg1"/>
                </a:solidFill>
              </a:rPr>
              <a:t>A</a:t>
            </a:r>
            <a:r>
              <a:rPr lang="zh-CN" altLang="en-US" sz="2400" b="1" dirty="0">
                <a:solidFill>
                  <a:schemeClr val="bg1"/>
                </a:solidFill>
              </a:rPr>
              <a:t>uthor</a:t>
            </a:r>
            <a:endParaRPr lang="en-US" altLang="zh-CN" sz="2400" b="1" dirty="0">
              <a:solidFill>
                <a:schemeClr val="bg1"/>
              </a:solidFill>
            </a:endParaRPr>
          </a:p>
          <a:p>
            <a:pPr algn="ctr">
              <a:spcAft>
                <a:spcPts val="1200"/>
              </a:spcAft>
            </a:pPr>
            <a:r>
              <a:rPr lang="zh-CN" altLang="en-US" sz="2400" b="1" dirty="0">
                <a:solidFill>
                  <a:schemeClr val="bg1"/>
                </a:solidFill>
              </a:rPr>
              <a:t>Time magazine‘s managing editor </a:t>
            </a:r>
            <a:endParaRPr lang="en-US" altLang="zh-CN" sz="2400" b="1" dirty="0">
              <a:solidFill>
                <a:schemeClr val="bg1"/>
              </a:solidFill>
            </a:endParaRPr>
          </a:p>
          <a:p>
            <a:pPr algn="ctr">
              <a:spcAft>
                <a:spcPts val="1200"/>
              </a:spcAft>
            </a:pPr>
            <a:r>
              <a:rPr lang="en-US" altLang="zh-CN" sz="2400" b="1" dirty="0">
                <a:solidFill>
                  <a:schemeClr val="bg1"/>
                </a:solidFill>
              </a:rPr>
              <a:t>C</a:t>
            </a:r>
            <a:r>
              <a:rPr lang="zh-CN" altLang="en-US" sz="2400" b="1" dirty="0">
                <a:solidFill>
                  <a:schemeClr val="bg1"/>
                </a:solidFill>
              </a:rPr>
              <a:t>hief executive of the National Constitution </a:t>
            </a:r>
            <a:endParaRPr lang="en-US" altLang="zh-CN" sz="2400" b="1" dirty="0">
              <a:solidFill>
                <a:schemeClr val="bg1"/>
              </a:solidFill>
            </a:endParaRPr>
          </a:p>
          <a:p>
            <a:pPr algn="ctr">
              <a:spcAft>
                <a:spcPts val="1200"/>
              </a:spcAft>
            </a:pPr>
            <a:r>
              <a:rPr lang="zh-CN" altLang="en-US" sz="2400" b="1" dirty="0">
                <a:solidFill>
                  <a:schemeClr val="bg1"/>
                </a:solidFill>
              </a:rPr>
              <a:t>Under Secretary of </a:t>
            </a:r>
            <a:r>
              <a:rPr lang="en-US" altLang="zh-CN" sz="2400" b="1" dirty="0">
                <a:solidFill>
                  <a:schemeClr val="bg1"/>
                </a:solidFill>
              </a:rPr>
              <a:t>State</a:t>
            </a:r>
          </a:p>
        </p:txBody>
      </p:sp>
    </p:spTree>
    <p:extLst>
      <p:ext uri="{BB962C8B-B14F-4D97-AF65-F5344CB8AC3E}">
        <p14:creationId xmlns:p14="http://schemas.microsoft.com/office/powerpoint/2010/main" val="374529233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2BBACF-6912-4DA2-A11D-F7046DBEA8D9}"/>
              </a:ext>
            </a:extLst>
          </p:cNvPr>
          <p:cNvSpPr txBox="1"/>
          <p:nvPr/>
        </p:nvSpPr>
        <p:spPr>
          <a:xfrm>
            <a:off x="5714324" y="2528595"/>
            <a:ext cx="763351" cy="369332"/>
          </a:xfrm>
          <a:prstGeom prst="rect">
            <a:avLst/>
          </a:prstGeom>
          <a:noFill/>
        </p:spPr>
        <p:txBody>
          <a:bodyPr wrap="none" rtlCol="0">
            <a:spAutoFit/>
          </a:bodyPr>
          <a:lstStyle/>
          <a:p>
            <a:r>
              <a:rPr lang="en-US" altLang="zh-CN" dirty="0">
                <a:solidFill>
                  <a:schemeClr val="bg1"/>
                </a:solidFill>
              </a:rPr>
              <a:t>Part 1</a:t>
            </a:r>
            <a:endParaRPr lang="zh-CN" altLang="en-US" dirty="0">
              <a:solidFill>
                <a:schemeClr val="bg1"/>
              </a:solidFill>
            </a:endParaRPr>
          </a:p>
        </p:txBody>
      </p:sp>
      <p:sp>
        <p:nvSpPr>
          <p:cNvPr id="3" name="文本框 2">
            <a:extLst>
              <a:ext uri="{FF2B5EF4-FFF2-40B4-BE49-F238E27FC236}">
                <a16:creationId xmlns:a16="http://schemas.microsoft.com/office/drawing/2014/main" id="{EA682AB8-2A02-4CE0-8CC3-750C5C2A716C}"/>
              </a:ext>
            </a:extLst>
          </p:cNvPr>
          <p:cNvSpPr txBox="1"/>
          <p:nvPr/>
        </p:nvSpPr>
        <p:spPr>
          <a:xfrm>
            <a:off x="4685196" y="3075057"/>
            <a:ext cx="2821606" cy="707886"/>
          </a:xfrm>
          <a:prstGeom prst="rect">
            <a:avLst/>
          </a:prstGeom>
          <a:noFill/>
        </p:spPr>
        <p:txBody>
          <a:bodyPr wrap="none" rtlCol="0">
            <a:spAutoFit/>
          </a:bodyPr>
          <a:lstStyle/>
          <a:p>
            <a:r>
              <a:rPr lang="en-US" altLang="zh-CN" sz="4000" dirty="0">
                <a:solidFill>
                  <a:schemeClr val="bg1"/>
                </a:solidFill>
              </a:rPr>
              <a:t>Background</a:t>
            </a:r>
            <a:endParaRPr lang="zh-CN" altLang="en-US" sz="4000" dirty="0">
              <a:solidFill>
                <a:schemeClr val="bg1"/>
              </a:solidFill>
            </a:endParaRPr>
          </a:p>
        </p:txBody>
      </p:sp>
    </p:spTree>
    <p:extLst>
      <p:ext uri="{BB962C8B-B14F-4D97-AF65-F5344CB8AC3E}">
        <p14:creationId xmlns:p14="http://schemas.microsoft.com/office/powerpoint/2010/main" val="8784390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8815F9-2C08-483C-8C6A-CAAD770D9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821" y="693271"/>
            <a:ext cx="4114898" cy="54714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6261378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B76C53-B556-44BD-AF3B-52A0BCE2D879}"/>
              </a:ext>
            </a:extLst>
          </p:cNvPr>
          <p:cNvPicPr>
            <a:picLocks noChangeAspect="1"/>
          </p:cNvPicPr>
          <p:nvPr/>
        </p:nvPicPr>
        <p:blipFill rotWithShape="1">
          <a:blip r:embed="rId2">
            <a:extLst>
              <a:ext uri="{28A0092B-C50C-407E-A947-70E740481C1C}">
                <a14:useLocalDpi xmlns:a14="http://schemas.microsoft.com/office/drawing/2010/main" val="0"/>
              </a:ext>
            </a:extLst>
          </a:blip>
          <a:srcRect l="10242" t="279" r="23469" b="50000"/>
          <a:stretch/>
        </p:blipFill>
        <p:spPr>
          <a:xfrm>
            <a:off x="1574800" y="1499507"/>
            <a:ext cx="9455462" cy="3858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03787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5D08BA-8D11-42FA-A32E-55112CE3B442}"/>
              </a:ext>
            </a:extLst>
          </p:cNvPr>
          <p:cNvPicPr>
            <a:picLocks noChangeAspect="1"/>
          </p:cNvPicPr>
          <p:nvPr/>
        </p:nvPicPr>
        <p:blipFill rotWithShape="1">
          <a:blip r:embed="rId2">
            <a:extLst>
              <a:ext uri="{28A0092B-C50C-407E-A947-70E740481C1C}">
                <a14:useLocalDpi xmlns:a14="http://schemas.microsoft.com/office/drawing/2010/main" val="0"/>
              </a:ext>
            </a:extLst>
          </a:blip>
          <a:srcRect l="3057" t="8592" r="31960"/>
          <a:stretch/>
        </p:blipFill>
        <p:spPr>
          <a:xfrm>
            <a:off x="1910080" y="352673"/>
            <a:ext cx="7945119" cy="73166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527098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FEB9BDE-6C81-419D-A6ED-12A1C14274DF}"/>
              </a:ext>
            </a:extLst>
          </p:cNvPr>
          <p:cNvSpPr txBox="1"/>
          <p:nvPr/>
        </p:nvSpPr>
        <p:spPr>
          <a:xfrm>
            <a:off x="5714324" y="2528595"/>
            <a:ext cx="763351" cy="369332"/>
          </a:xfrm>
          <a:prstGeom prst="rect">
            <a:avLst/>
          </a:prstGeom>
          <a:noFill/>
        </p:spPr>
        <p:txBody>
          <a:bodyPr wrap="none" rtlCol="0">
            <a:spAutoFit/>
          </a:bodyPr>
          <a:lstStyle/>
          <a:p>
            <a:r>
              <a:rPr lang="en-US" altLang="zh-CN" dirty="0">
                <a:solidFill>
                  <a:schemeClr val="bg1"/>
                </a:solidFill>
              </a:rPr>
              <a:t>Part 2</a:t>
            </a:r>
            <a:endParaRPr lang="zh-CN" altLang="en-US" dirty="0">
              <a:solidFill>
                <a:schemeClr val="bg1"/>
              </a:solidFill>
            </a:endParaRPr>
          </a:p>
        </p:txBody>
      </p:sp>
      <p:sp>
        <p:nvSpPr>
          <p:cNvPr id="3" name="文本框 2">
            <a:extLst>
              <a:ext uri="{FF2B5EF4-FFF2-40B4-BE49-F238E27FC236}">
                <a16:creationId xmlns:a16="http://schemas.microsoft.com/office/drawing/2014/main" id="{9C27D7EF-767F-4919-8E9F-E47F2B41B2C2}"/>
              </a:ext>
            </a:extLst>
          </p:cNvPr>
          <p:cNvSpPr txBox="1"/>
          <p:nvPr/>
        </p:nvSpPr>
        <p:spPr>
          <a:xfrm>
            <a:off x="5324794" y="3075057"/>
            <a:ext cx="1486304" cy="707886"/>
          </a:xfrm>
          <a:prstGeom prst="rect">
            <a:avLst/>
          </a:prstGeom>
          <a:noFill/>
        </p:spPr>
        <p:txBody>
          <a:bodyPr wrap="none" rtlCol="0">
            <a:spAutoFit/>
          </a:bodyPr>
          <a:lstStyle/>
          <a:p>
            <a:r>
              <a:rPr lang="en-US" altLang="zh-CN" sz="4000" dirty="0">
                <a:solidFill>
                  <a:schemeClr val="bg1"/>
                </a:solidFill>
              </a:rPr>
              <a:t>Notes</a:t>
            </a:r>
            <a:endParaRPr lang="zh-CN" altLang="en-US" sz="4000" dirty="0">
              <a:solidFill>
                <a:schemeClr val="bg1"/>
              </a:solidFill>
            </a:endParaRPr>
          </a:p>
        </p:txBody>
      </p:sp>
    </p:spTree>
    <p:extLst>
      <p:ext uri="{BB962C8B-B14F-4D97-AF65-F5344CB8AC3E}">
        <p14:creationId xmlns:p14="http://schemas.microsoft.com/office/powerpoint/2010/main" val="777905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3000"/>
          </a:stretch>
        </a:blip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40ABBC5-F1F6-4BC4-8707-5CE89E3228BF}"/>
              </a:ext>
            </a:extLst>
          </p:cNvPr>
          <p:cNvGrpSpPr>
            <a:grpSpLocks noChangeAspect="1"/>
          </p:cNvGrpSpPr>
          <p:nvPr/>
        </p:nvGrpSpPr>
        <p:grpSpPr>
          <a:xfrm>
            <a:off x="157291" y="476666"/>
            <a:ext cx="913520" cy="803428"/>
            <a:chOff x="922732" y="1041217"/>
            <a:chExt cx="1243176" cy="1109979"/>
          </a:xfrm>
          <a:effectLst>
            <a:outerShdw blurRad="152400" dist="317500" dir="5400000" sx="90000" sy="-19000" rotWithShape="0">
              <a:prstClr val="black">
                <a:alpha val="15000"/>
              </a:prstClr>
            </a:outerShdw>
          </a:effectLst>
        </p:grpSpPr>
        <p:sp>
          <p:nvSpPr>
            <p:cNvPr id="2" name="六边形 1">
              <a:extLst>
                <a:ext uri="{FF2B5EF4-FFF2-40B4-BE49-F238E27FC236}">
                  <a16:creationId xmlns:a16="http://schemas.microsoft.com/office/drawing/2014/main" id="{03D5E2A2-E46E-4B68-B170-2F18B9A5F0A5}"/>
                </a:ext>
              </a:extLst>
            </p:cNvPr>
            <p:cNvSpPr>
              <a:spLocks noChangeAspect="1"/>
            </p:cNvSpPr>
            <p:nvPr/>
          </p:nvSpPr>
          <p:spPr>
            <a:xfrm>
              <a:off x="985520" y="1097279"/>
              <a:ext cx="1117600" cy="997857"/>
            </a:xfrm>
            <a:prstGeom prst="hexagon">
              <a:avLst/>
            </a:prstGeom>
            <a:blipFill dpi="0" rotWithShape="1">
              <a:blip r:embed="rId3"/>
              <a:srcRect/>
              <a:stretch>
                <a:fillRect l="-11000" r="-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六边形 2">
              <a:extLst>
                <a:ext uri="{FF2B5EF4-FFF2-40B4-BE49-F238E27FC236}">
                  <a16:creationId xmlns:a16="http://schemas.microsoft.com/office/drawing/2014/main" id="{6A11DF4B-61A2-402C-9C0E-D257A7F27712}"/>
                </a:ext>
              </a:extLst>
            </p:cNvPr>
            <p:cNvSpPr>
              <a:spLocks noChangeAspect="1"/>
            </p:cNvSpPr>
            <p:nvPr/>
          </p:nvSpPr>
          <p:spPr>
            <a:xfrm>
              <a:off x="922732" y="1041217"/>
              <a:ext cx="1243176" cy="1109979"/>
            </a:xfrm>
            <a:prstGeom prst="hexagon">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B168DB2A-FB95-4AE9-9706-4C42FC96F88F}"/>
              </a:ext>
            </a:extLst>
          </p:cNvPr>
          <p:cNvGrpSpPr>
            <a:grpSpLocks noChangeAspect="1"/>
          </p:cNvGrpSpPr>
          <p:nvPr/>
        </p:nvGrpSpPr>
        <p:grpSpPr>
          <a:xfrm>
            <a:off x="157291" y="2055160"/>
            <a:ext cx="913520" cy="803428"/>
            <a:chOff x="922732" y="1041217"/>
            <a:chExt cx="1243176" cy="1109979"/>
          </a:xfrm>
          <a:effectLst>
            <a:outerShdw blurRad="152400" dist="317500" dir="5400000" sx="90000" sy="-19000" rotWithShape="0">
              <a:prstClr val="black">
                <a:alpha val="15000"/>
              </a:prstClr>
            </a:outerShdw>
          </a:effectLst>
        </p:grpSpPr>
        <p:sp>
          <p:nvSpPr>
            <p:cNvPr id="6" name="六边形 5">
              <a:extLst>
                <a:ext uri="{FF2B5EF4-FFF2-40B4-BE49-F238E27FC236}">
                  <a16:creationId xmlns:a16="http://schemas.microsoft.com/office/drawing/2014/main" id="{2AF40E2E-092D-4D5D-9B5B-46BDB8A9BE17}"/>
                </a:ext>
              </a:extLst>
            </p:cNvPr>
            <p:cNvSpPr>
              <a:spLocks noChangeAspect="1"/>
            </p:cNvSpPr>
            <p:nvPr/>
          </p:nvSpPr>
          <p:spPr>
            <a:xfrm>
              <a:off x="985520" y="1097279"/>
              <a:ext cx="1117600" cy="997857"/>
            </a:xfrm>
            <a:prstGeom prst="hexagon">
              <a:avLst/>
            </a:prstGeom>
            <a:blipFill dpi="0" rotWithShape="1">
              <a:blip r:embed="rId4"/>
              <a:srcRect/>
              <a:stretch>
                <a:fillRect l="-21000" t="-13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六边形 6">
              <a:extLst>
                <a:ext uri="{FF2B5EF4-FFF2-40B4-BE49-F238E27FC236}">
                  <a16:creationId xmlns:a16="http://schemas.microsoft.com/office/drawing/2014/main" id="{9ADA5DA3-97CA-4C43-9A72-7F0DDD219C0E}"/>
                </a:ext>
              </a:extLst>
            </p:cNvPr>
            <p:cNvSpPr>
              <a:spLocks noChangeAspect="1"/>
            </p:cNvSpPr>
            <p:nvPr/>
          </p:nvSpPr>
          <p:spPr>
            <a:xfrm>
              <a:off x="922732" y="1041217"/>
              <a:ext cx="1243176" cy="1109979"/>
            </a:xfrm>
            <a:prstGeom prst="hexagon">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29B0BAE3-477B-4DD6-9325-D96A9D6C6F2B}"/>
              </a:ext>
            </a:extLst>
          </p:cNvPr>
          <p:cNvGrpSpPr>
            <a:grpSpLocks noChangeAspect="1"/>
          </p:cNvGrpSpPr>
          <p:nvPr/>
        </p:nvGrpSpPr>
        <p:grpSpPr>
          <a:xfrm>
            <a:off x="157291" y="3633652"/>
            <a:ext cx="913520" cy="803428"/>
            <a:chOff x="922732" y="1041217"/>
            <a:chExt cx="1243176" cy="1109979"/>
          </a:xfrm>
          <a:effectLst>
            <a:outerShdw blurRad="152400" dist="317500" dir="5400000" sx="90000" sy="-19000" rotWithShape="0">
              <a:prstClr val="black">
                <a:alpha val="15000"/>
              </a:prstClr>
            </a:outerShdw>
          </a:effectLst>
        </p:grpSpPr>
        <p:sp>
          <p:nvSpPr>
            <p:cNvPr id="9" name="六边形 8">
              <a:extLst>
                <a:ext uri="{FF2B5EF4-FFF2-40B4-BE49-F238E27FC236}">
                  <a16:creationId xmlns:a16="http://schemas.microsoft.com/office/drawing/2014/main" id="{9A5EC346-1ACE-462B-A386-EAA59CB44F6D}"/>
                </a:ext>
              </a:extLst>
            </p:cNvPr>
            <p:cNvSpPr>
              <a:spLocks noChangeAspect="1"/>
            </p:cNvSpPr>
            <p:nvPr/>
          </p:nvSpPr>
          <p:spPr>
            <a:xfrm>
              <a:off x="985520" y="1097279"/>
              <a:ext cx="1117600" cy="997857"/>
            </a:xfrm>
            <a:prstGeom prst="hexagon">
              <a:avLst/>
            </a:prstGeom>
            <a:blipFill dpi="0" rotWithShape="1">
              <a:blip r:embed="rId5"/>
              <a:srcRect/>
              <a:stretch>
                <a:fillRect l="1000" t="-18000" r="-11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六边形 9">
              <a:extLst>
                <a:ext uri="{FF2B5EF4-FFF2-40B4-BE49-F238E27FC236}">
                  <a16:creationId xmlns:a16="http://schemas.microsoft.com/office/drawing/2014/main" id="{9A933212-6BEC-43B1-AE75-1498F6E18986}"/>
                </a:ext>
              </a:extLst>
            </p:cNvPr>
            <p:cNvSpPr>
              <a:spLocks noChangeAspect="1"/>
            </p:cNvSpPr>
            <p:nvPr/>
          </p:nvSpPr>
          <p:spPr>
            <a:xfrm>
              <a:off x="922732" y="1041217"/>
              <a:ext cx="1243176" cy="1109979"/>
            </a:xfrm>
            <a:prstGeom prst="hexagon">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4A3E9F07-567D-43EA-9FE6-989972BABA89}"/>
              </a:ext>
            </a:extLst>
          </p:cNvPr>
          <p:cNvGrpSpPr>
            <a:grpSpLocks noChangeAspect="1"/>
          </p:cNvGrpSpPr>
          <p:nvPr/>
        </p:nvGrpSpPr>
        <p:grpSpPr>
          <a:xfrm>
            <a:off x="157291" y="5212145"/>
            <a:ext cx="913520" cy="803428"/>
            <a:chOff x="922732" y="1041217"/>
            <a:chExt cx="1243176" cy="1109979"/>
          </a:xfrm>
          <a:effectLst>
            <a:outerShdw blurRad="152400" dist="317500" dir="5400000" sx="90000" sy="-19000" rotWithShape="0">
              <a:prstClr val="black">
                <a:alpha val="15000"/>
              </a:prstClr>
            </a:outerShdw>
          </a:effectLst>
        </p:grpSpPr>
        <p:sp>
          <p:nvSpPr>
            <p:cNvPr id="12" name="六边形 11">
              <a:extLst>
                <a:ext uri="{FF2B5EF4-FFF2-40B4-BE49-F238E27FC236}">
                  <a16:creationId xmlns:a16="http://schemas.microsoft.com/office/drawing/2014/main" id="{BFDD89BC-6BBB-4795-8D7E-5579BF67EC75}"/>
                </a:ext>
              </a:extLst>
            </p:cNvPr>
            <p:cNvSpPr>
              <a:spLocks noChangeAspect="1"/>
            </p:cNvSpPr>
            <p:nvPr/>
          </p:nvSpPr>
          <p:spPr>
            <a:xfrm>
              <a:off x="985520" y="1097279"/>
              <a:ext cx="1117600" cy="997857"/>
            </a:xfrm>
            <a:prstGeom prst="hexagon">
              <a:avLst/>
            </a:prstGeom>
            <a:blipFill dpi="0" rotWithShape="1">
              <a:blip r:embed="rId6"/>
              <a:srcRect/>
              <a:stretch>
                <a:fillRect l="-14000" t="-4000" r="-1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六边形 12">
              <a:extLst>
                <a:ext uri="{FF2B5EF4-FFF2-40B4-BE49-F238E27FC236}">
                  <a16:creationId xmlns:a16="http://schemas.microsoft.com/office/drawing/2014/main" id="{C9E0CC5C-5F25-4400-8C98-AE2B29C7A35D}"/>
                </a:ext>
              </a:extLst>
            </p:cNvPr>
            <p:cNvSpPr>
              <a:spLocks noChangeAspect="1"/>
            </p:cNvSpPr>
            <p:nvPr/>
          </p:nvSpPr>
          <p:spPr>
            <a:xfrm>
              <a:off x="922732" y="1041217"/>
              <a:ext cx="1243176" cy="1109979"/>
            </a:xfrm>
            <a:prstGeom prst="hexagon">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a:extLst>
              <a:ext uri="{FF2B5EF4-FFF2-40B4-BE49-F238E27FC236}">
                <a16:creationId xmlns:a16="http://schemas.microsoft.com/office/drawing/2014/main" id="{88CC689B-BEB3-4088-A8B5-0DE5E10F72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031" y="1762626"/>
            <a:ext cx="7401826" cy="4626141"/>
          </a:xfrm>
          <a:prstGeom prst="rect">
            <a:avLst/>
          </a:prstGeom>
        </p:spPr>
      </p:pic>
      <p:sp>
        <p:nvSpPr>
          <p:cNvPr id="17" name="文本框 16">
            <a:extLst>
              <a:ext uri="{FF2B5EF4-FFF2-40B4-BE49-F238E27FC236}">
                <a16:creationId xmlns:a16="http://schemas.microsoft.com/office/drawing/2014/main" id="{3592965B-1212-4340-91A7-D4768A7B8F88}"/>
              </a:ext>
            </a:extLst>
          </p:cNvPr>
          <p:cNvSpPr txBox="1"/>
          <p:nvPr/>
        </p:nvSpPr>
        <p:spPr>
          <a:xfrm>
            <a:off x="2848476" y="941492"/>
            <a:ext cx="6945230" cy="2677656"/>
          </a:xfrm>
          <a:prstGeom prst="rect">
            <a:avLst/>
          </a:prstGeom>
          <a:noFill/>
        </p:spPr>
        <p:txBody>
          <a:bodyPr wrap="square">
            <a:spAutoFit/>
          </a:bodyPr>
          <a:lstStyle/>
          <a:p>
            <a:pPr algn="just"/>
            <a:r>
              <a:rPr lang="zh-CN" altLang="en-US" sz="2800" b="1" dirty="0">
                <a:solidFill>
                  <a:schemeClr val="bg1"/>
                </a:solidFill>
                <a:effectLst>
                  <a:outerShdw blurRad="38100" dist="38100" dir="2700000" algn="tl">
                    <a:srgbClr val="000000">
                      <a:alpha val="43137"/>
                    </a:srgbClr>
                  </a:outerShdw>
                </a:effectLst>
              </a:rPr>
              <a:t>Manhattan is the most densely populated district among the five boroughs of New York City.</a:t>
            </a:r>
          </a:p>
          <a:p>
            <a:pPr algn="just"/>
            <a:r>
              <a:rPr lang="zh-CN" altLang="en-US" sz="2800" b="1" dirty="0">
                <a:solidFill>
                  <a:schemeClr val="bg1"/>
                </a:solidFill>
                <a:effectLst>
                  <a:outerShdw blurRad="38100" dist="38100" dir="2700000" algn="tl">
                    <a:srgbClr val="000000">
                      <a:alpha val="43137"/>
                    </a:srgbClr>
                  </a:outerShdw>
                </a:effectLst>
              </a:rPr>
              <a:t>It is known as the economic center of the world. It is also the richest district in New York</a:t>
            </a:r>
          </a:p>
        </p:txBody>
      </p:sp>
      <p:cxnSp>
        <p:nvCxnSpPr>
          <p:cNvPr id="19" name="直接连接符 18">
            <a:extLst>
              <a:ext uri="{FF2B5EF4-FFF2-40B4-BE49-F238E27FC236}">
                <a16:creationId xmlns:a16="http://schemas.microsoft.com/office/drawing/2014/main" id="{F4A58E3E-5257-45B2-A6AA-E0EE24D603D1}"/>
              </a:ext>
            </a:extLst>
          </p:cNvPr>
          <p:cNvCxnSpPr>
            <a:cxnSpLocks/>
          </p:cNvCxnSpPr>
          <p:nvPr/>
        </p:nvCxnSpPr>
        <p:spPr>
          <a:xfrm>
            <a:off x="1070810" y="869947"/>
            <a:ext cx="1479884" cy="531786"/>
          </a:xfrm>
          <a:prstGeom prst="line">
            <a:avLst/>
          </a:prstGeom>
        </p:spPr>
        <p:style>
          <a:lnRef idx="1">
            <a:schemeClr val="accent3"/>
          </a:lnRef>
          <a:fillRef idx="0">
            <a:schemeClr val="accent3"/>
          </a:fillRef>
          <a:effectRef idx="0">
            <a:schemeClr val="accent3"/>
          </a:effectRef>
          <a:fontRef idx="minor">
            <a:schemeClr val="tx1"/>
          </a:fontRef>
        </p:style>
      </p:cxnSp>
      <p:sp>
        <p:nvSpPr>
          <p:cNvPr id="21" name="文本框 20">
            <a:extLst>
              <a:ext uri="{FF2B5EF4-FFF2-40B4-BE49-F238E27FC236}">
                <a16:creationId xmlns:a16="http://schemas.microsoft.com/office/drawing/2014/main" id="{C789E762-F240-461C-9403-DA1A686B4371}"/>
              </a:ext>
            </a:extLst>
          </p:cNvPr>
          <p:cNvSpPr txBox="1"/>
          <p:nvPr/>
        </p:nvSpPr>
        <p:spPr>
          <a:xfrm>
            <a:off x="0" y="1338875"/>
            <a:ext cx="1359568" cy="369332"/>
          </a:xfrm>
          <a:prstGeom prst="rect">
            <a:avLst/>
          </a:prstGeom>
          <a:noFill/>
        </p:spPr>
        <p:txBody>
          <a:bodyPr wrap="square">
            <a:spAutoFit/>
          </a:bodyPr>
          <a:lstStyle/>
          <a:p>
            <a:r>
              <a:rPr lang="zh-CN" altLang="en-US" sz="1800" b="1" dirty="0">
                <a:solidFill>
                  <a:schemeClr val="bg1"/>
                </a:solidFill>
                <a:effectLst>
                  <a:outerShdw blurRad="38100" dist="38100" dir="2700000" algn="tl">
                    <a:srgbClr val="000000">
                      <a:alpha val="43137"/>
                    </a:srgbClr>
                  </a:outerShdw>
                </a:effectLst>
              </a:rPr>
              <a:t>Manhattan</a:t>
            </a:r>
            <a:endParaRPr lang="zh-CN" altLang="en-US" dirty="0"/>
          </a:p>
        </p:txBody>
      </p:sp>
      <p:sp>
        <p:nvSpPr>
          <p:cNvPr id="22" name="文本框 21">
            <a:extLst>
              <a:ext uri="{FF2B5EF4-FFF2-40B4-BE49-F238E27FC236}">
                <a16:creationId xmlns:a16="http://schemas.microsoft.com/office/drawing/2014/main" id="{84F73A2C-BD5A-44E3-9118-BF71884A92F1}"/>
              </a:ext>
            </a:extLst>
          </p:cNvPr>
          <p:cNvSpPr txBox="1"/>
          <p:nvPr/>
        </p:nvSpPr>
        <p:spPr>
          <a:xfrm>
            <a:off x="113298" y="2917537"/>
            <a:ext cx="1109524" cy="369332"/>
          </a:xfrm>
          <a:prstGeom prst="rect">
            <a:avLst/>
          </a:prstGeom>
          <a:noFill/>
        </p:spPr>
        <p:txBody>
          <a:bodyPr wrap="square">
            <a:spAutoFit/>
          </a:bodyPr>
          <a:lstStyle/>
          <a:p>
            <a:r>
              <a:rPr lang="en-US" altLang="zh-CN" sz="1800" b="1" dirty="0">
                <a:solidFill>
                  <a:schemeClr val="bg1"/>
                </a:solidFill>
                <a:effectLst>
                  <a:outerShdw blurRad="38100" dist="38100" dir="2700000" algn="tl">
                    <a:srgbClr val="000000">
                      <a:alpha val="43137"/>
                    </a:srgbClr>
                  </a:outerShdw>
                </a:effectLst>
              </a:rPr>
              <a:t>Calcutta</a:t>
            </a:r>
            <a:endParaRPr lang="zh-CN" altLang="en-US" dirty="0"/>
          </a:p>
        </p:txBody>
      </p:sp>
      <p:sp>
        <p:nvSpPr>
          <p:cNvPr id="23" name="文本框 22">
            <a:extLst>
              <a:ext uri="{FF2B5EF4-FFF2-40B4-BE49-F238E27FC236}">
                <a16:creationId xmlns:a16="http://schemas.microsoft.com/office/drawing/2014/main" id="{5366939E-7210-470E-B7F7-76CB9A89B3E8}"/>
              </a:ext>
            </a:extLst>
          </p:cNvPr>
          <p:cNvSpPr txBox="1"/>
          <p:nvPr/>
        </p:nvSpPr>
        <p:spPr>
          <a:xfrm>
            <a:off x="58486" y="4496199"/>
            <a:ext cx="1164336" cy="369332"/>
          </a:xfrm>
          <a:prstGeom prst="rect">
            <a:avLst/>
          </a:prstGeom>
          <a:noFill/>
        </p:spPr>
        <p:txBody>
          <a:bodyPr wrap="square">
            <a:spAutoFit/>
          </a:bodyPr>
          <a:lstStyle/>
          <a:p>
            <a:r>
              <a:rPr lang="en-US" altLang="zh-CN" b="1" dirty="0">
                <a:solidFill>
                  <a:schemeClr val="bg1"/>
                </a:solidFill>
                <a:effectLst>
                  <a:outerShdw blurRad="38100" dist="38100" dir="2700000" algn="tl">
                    <a:srgbClr val="000000">
                      <a:alpha val="43137"/>
                    </a:srgbClr>
                  </a:outerShdw>
                </a:effectLst>
              </a:rPr>
              <a:t>Colorado</a:t>
            </a:r>
            <a:endParaRPr lang="zh-CN" altLang="en-US" dirty="0"/>
          </a:p>
        </p:txBody>
      </p:sp>
      <p:sp>
        <p:nvSpPr>
          <p:cNvPr id="24" name="文本框 23">
            <a:extLst>
              <a:ext uri="{FF2B5EF4-FFF2-40B4-BE49-F238E27FC236}">
                <a16:creationId xmlns:a16="http://schemas.microsoft.com/office/drawing/2014/main" id="{712A73CF-F019-436F-B4F1-0D8D41C622AD}"/>
              </a:ext>
            </a:extLst>
          </p:cNvPr>
          <p:cNvSpPr txBox="1"/>
          <p:nvPr/>
        </p:nvSpPr>
        <p:spPr>
          <a:xfrm>
            <a:off x="0" y="6079195"/>
            <a:ext cx="1483360" cy="369332"/>
          </a:xfrm>
          <a:prstGeom prst="rect">
            <a:avLst/>
          </a:prstGeom>
          <a:noFill/>
        </p:spPr>
        <p:txBody>
          <a:bodyPr wrap="square">
            <a:spAutoFit/>
          </a:bodyPr>
          <a:lstStyle/>
          <a:p>
            <a:r>
              <a:rPr lang="en-US" altLang="zh-CN" b="1" dirty="0">
                <a:solidFill>
                  <a:schemeClr val="bg1"/>
                </a:solidFill>
                <a:effectLst>
                  <a:outerShdw blurRad="38100" dist="38100" dir="2700000" algn="tl">
                    <a:srgbClr val="000000">
                      <a:alpha val="43137"/>
                    </a:srgbClr>
                  </a:outerShdw>
                </a:effectLst>
              </a:rPr>
              <a:t>Long Island</a:t>
            </a:r>
            <a:endParaRPr lang="zh-CN" altLang="en-US" dirty="0"/>
          </a:p>
        </p:txBody>
      </p:sp>
      <p:pic>
        <p:nvPicPr>
          <p:cNvPr id="36" name="图片 35">
            <a:extLst>
              <a:ext uri="{FF2B5EF4-FFF2-40B4-BE49-F238E27FC236}">
                <a16:creationId xmlns:a16="http://schemas.microsoft.com/office/drawing/2014/main" id="{486168B1-B155-4168-85C9-5CBC87A6E585}"/>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2000"/>
                    </a14:imgEffect>
                  </a14:imgLayer>
                </a14:imgProps>
              </a:ext>
              <a:ext uri="{28A0092B-C50C-407E-A947-70E740481C1C}">
                <a14:useLocalDpi xmlns:a14="http://schemas.microsoft.com/office/drawing/2010/main" val="0"/>
              </a:ext>
            </a:extLst>
          </a:blip>
          <a:stretch>
            <a:fillRect/>
          </a:stretch>
        </p:blipFill>
        <p:spPr>
          <a:xfrm>
            <a:off x="3036221" y="1777051"/>
            <a:ext cx="8572500" cy="4286250"/>
          </a:xfrm>
          <a:prstGeom prst="rect">
            <a:avLst/>
          </a:prstGeom>
          <a:ln>
            <a:noFill/>
          </a:ln>
          <a:effectLst>
            <a:outerShdw blurRad="292100" dist="139700" dir="2700000" algn="tl" rotWithShape="0">
              <a:srgbClr val="333333">
                <a:alpha val="65000"/>
              </a:srgbClr>
            </a:outerShdw>
          </a:effectLst>
        </p:spPr>
      </p:pic>
      <p:cxnSp>
        <p:nvCxnSpPr>
          <p:cNvPr id="28" name="直接连接符 27">
            <a:extLst>
              <a:ext uri="{FF2B5EF4-FFF2-40B4-BE49-F238E27FC236}">
                <a16:creationId xmlns:a16="http://schemas.microsoft.com/office/drawing/2014/main" id="{A362D600-E08E-41E2-945F-07B63315FF03}"/>
              </a:ext>
            </a:extLst>
          </p:cNvPr>
          <p:cNvCxnSpPr>
            <a:stCxn id="7" idx="0"/>
          </p:cNvCxnSpPr>
          <p:nvPr/>
        </p:nvCxnSpPr>
        <p:spPr>
          <a:xfrm flipV="1">
            <a:off x="1070811" y="2055160"/>
            <a:ext cx="1267275" cy="401714"/>
          </a:xfrm>
          <a:prstGeom prst="line">
            <a:avLst/>
          </a:prstGeom>
        </p:spPr>
        <p:style>
          <a:lnRef idx="1">
            <a:schemeClr val="accent3"/>
          </a:lnRef>
          <a:fillRef idx="0">
            <a:schemeClr val="accent3"/>
          </a:fillRef>
          <a:effectRef idx="0">
            <a:schemeClr val="accent3"/>
          </a:effectRef>
          <a:fontRef idx="minor">
            <a:schemeClr val="tx1"/>
          </a:fontRef>
        </p:style>
      </p:cxnSp>
      <p:sp>
        <p:nvSpPr>
          <p:cNvPr id="34" name="文本框 33">
            <a:extLst>
              <a:ext uri="{FF2B5EF4-FFF2-40B4-BE49-F238E27FC236}">
                <a16:creationId xmlns:a16="http://schemas.microsoft.com/office/drawing/2014/main" id="{F9436FFC-A552-4F47-A97F-5100D4005344}"/>
              </a:ext>
            </a:extLst>
          </p:cNvPr>
          <p:cNvSpPr txBox="1"/>
          <p:nvPr/>
        </p:nvSpPr>
        <p:spPr>
          <a:xfrm>
            <a:off x="2550694" y="794699"/>
            <a:ext cx="6452886" cy="2246769"/>
          </a:xfrm>
          <a:prstGeom prst="rect">
            <a:avLst/>
          </a:prstGeom>
          <a:noFill/>
        </p:spPr>
        <p:txBody>
          <a:bodyPr wrap="square">
            <a:spAutoFit/>
          </a:bodyPr>
          <a:lstStyle/>
          <a:p>
            <a:pPr algn="just"/>
            <a:r>
              <a:rPr lang="en-US" altLang="zh-CN" sz="2800" b="1" dirty="0">
                <a:solidFill>
                  <a:schemeClr val="bg1"/>
                </a:solidFill>
                <a:effectLst>
                  <a:outerShdw blurRad="38100" dist="38100" dir="2700000" algn="tl">
                    <a:srgbClr val="000000">
                      <a:alpha val="43137"/>
                    </a:srgbClr>
                  </a:outerShdw>
                </a:effectLst>
              </a:rPr>
              <a:t>Former capital of British India. It is the largest city in India and also the most populous one, with about 10 million people living in an area of 1,300 square kilometers</a:t>
            </a:r>
            <a:endParaRPr lang="zh-CN" altLang="en-US" sz="2800" b="1" dirty="0">
              <a:solidFill>
                <a:schemeClr val="bg1"/>
              </a:solidFill>
              <a:effectLst>
                <a:outerShdw blurRad="38100" dist="38100" dir="2700000" algn="tl">
                  <a:srgbClr val="000000">
                    <a:alpha val="43137"/>
                  </a:srgbClr>
                </a:outerShdw>
              </a:effectLst>
            </a:endParaRPr>
          </a:p>
        </p:txBody>
      </p:sp>
      <p:cxnSp>
        <p:nvCxnSpPr>
          <p:cNvPr id="38" name="直接连接符 37">
            <a:extLst>
              <a:ext uri="{FF2B5EF4-FFF2-40B4-BE49-F238E27FC236}">
                <a16:creationId xmlns:a16="http://schemas.microsoft.com/office/drawing/2014/main" id="{9D3A4754-94EC-48CB-8449-68ED5788FF65}"/>
              </a:ext>
            </a:extLst>
          </p:cNvPr>
          <p:cNvCxnSpPr/>
          <p:nvPr/>
        </p:nvCxnSpPr>
        <p:spPr>
          <a:xfrm flipV="1">
            <a:off x="1110606" y="2255665"/>
            <a:ext cx="1144458" cy="1795542"/>
          </a:xfrm>
          <a:prstGeom prst="line">
            <a:avLst/>
          </a:prstGeom>
        </p:spPr>
        <p:style>
          <a:lnRef idx="1">
            <a:schemeClr val="accent3"/>
          </a:lnRef>
          <a:fillRef idx="0">
            <a:schemeClr val="accent3"/>
          </a:fillRef>
          <a:effectRef idx="0">
            <a:schemeClr val="accent3"/>
          </a:effectRef>
          <a:fontRef idx="minor">
            <a:schemeClr val="tx1"/>
          </a:fontRef>
        </p:style>
      </p:cxnSp>
      <p:pic>
        <p:nvPicPr>
          <p:cNvPr id="44" name="图片 43">
            <a:extLst>
              <a:ext uri="{FF2B5EF4-FFF2-40B4-BE49-F238E27FC236}">
                <a16:creationId xmlns:a16="http://schemas.microsoft.com/office/drawing/2014/main" id="{9DB331E8-F576-4197-A325-A8F1212A54D5}"/>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30000"/>
                    </a14:imgEffect>
                  </a14:imgLayer>
                </a14:imgProps>
              </a:ext>
              <a:ext uri="{28A0092B-C50C-407E-A947-70E740481C1C}">
                <a14:useLocalDpi xmlns:a14="http://schemas.microsoft.com/office/drawing/2010/main" val="0"/>
              </a:ext>
            </a:extLst>
          </a:blip>
          <a:stretch>
            <a:fillRect/>
          </a:stretch>
        </p:blipFill>
        <p:spPr>
          <a:xfrm>
            <a:off x="2505418" y="1521755"/>
            <a:ext cx="8233591" cy="4631395"/>
          </a:xfrm>
          <a:prstGeom prst="rect">
            <a:avLst/>
          </a:prstGeom>
          <a:ln>
            <a:noFill/>
          </a:ln>
          <a:effectLst>
            <a:outerShdw blurRad="292100" dist="139700" dir="2700000" algn="tl" rotWithShape="0">
              <a:srgbClr val="333333">
                <a:alpha val="65000"/>
              </a:srgbClr>
            </a:outerShdw>
          </a:effectLst>
        </p:spPr>
      </p:pic>
      <p:sp>
        <p:nvSpPr>
          <p:cNvPr id="42" name="文本框 41">
            <a:extLst>
              <a:ext uri="{FF2B5EF4-FFF2-40B4-BE49-F238E27FC236}">
                <a16:creationId xmlns:a16="http://schemas.microsoft.com/office/drawing/2014/main" id="{8316D6B8-E346-47CF-9A67-CC2914107652}"/>
              </a:ext>
            </a:extLst>
          </p:cNvPr>
          <p:cNvSpPr txBox="1"/>
          <p:nvPr/>
        </p:nvSpPr>
        <p:spPr>
          <a:xfrm>
            <a:off x="2170522" y="1131987"/>
            <a:ext cx="6957819" cy="954107"/>
          </a:xfrm>
          <a:prstGeom prst="rect">
            <a:avLst/>
          </a:prstGeom>
          <a:noFill/>
        </p:spPr>
        <p:txBody>
          <a:bodyPr wrap="square">
            <a:spAutoFit/>
          </a:bodyPr>
          <a:lstStyle/>
          <a:p>
            <a:pPr algn="just"/>
            <a:r>
              <a:rPr lang="en-US" altLang="zh-CN" sz="2800" b="1" dirty="0">
                <a:solidFill>
                  <a:schemeClr val="bg1"/>
                </a:solidFill>
                <a:effectLst>
                  <a:outerShdw blurRad="38100" dist="38100" dir="2700000" algn="tl">
                    <a:srgbClr val="000000">
                      <a:alpha val="43137"/>
                    </a:srgbClr>
                  </a:outerShdw>
                </a:effectLst>
              </a:rPr>
              <a:t>A state located in the mid-west of the U.S. It has a population of less than 5 million</a:t>
            </a:r>
            <a:endParaRPr lang="zh-CN" altLang="en-US" sz="2800" b="1" dirty="0">
              <a:solidFill>
                <a:schemeClr val="bg1"/>
              </a:solidFill>
              <a:effectLst>
                <a:outerShdw blurRad="38100" dist="38100" dir="2700000" algn="tl">
                  <a:srgbClr val="000000">
                    <a:alpha val="43137"/>
                  </a:srgbClr>
                </a:outerShdw>
              </a:effectLst>
            </a:endParaRPr>
          </a:p>
        </p:txBody>
      </p:sp>
      <p:pic>
        <p:nvPicPr>
          <p:cNvPr id="54" name="图片 53">
            <a:extLst>
              <a:ext uri="{FF2B5EF4-FFF2-40B4-BE49-F238E27FC236}">
                <a16:creationId xmlns:a16="http://schemas.microsoft.com/office/drawing/2014/main" id="{27593DC9-4075-4007-BFCD-6A521F008F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97138" y="2055160"/>
            <a:ext cx="7105879" cy="3766116"/>
          </a:xfrm>
          <a:prstGeom prst="rect">
            <a:avLst/>
          </a:prstGeom>
          <a:ln>
            <a:noFill/>
          </a:ln>
          <a:effectLst>
            <a:outerShdw blurRad="292100" dist="139700" dir="2700000" algn="tl" rotWithShape="0">
              <a:srgbClr val="333333">
                <a:alpha val="65000"/>
              </a:srgbClr>
            </a:outerShdw>
          </a:effectLst>
        </p:spPr>
      </p:pic>
      <p:cxnSp>
        <p:nvCxnSpPr>
          <p:cNvPr id="46" name="直接连接符 45">
            <a:extLst>
              <a:ext uri="{FF2B5EF4-FFF2-40B4-BE49-F238E27FC236}">
                <a16:creationId xmlns:a16="http://schemas.microsoft.com/office/drawing/2014/main" id="{7E499932-8558-49AE-B9D9-9AE1F8EF8A52}"/>
              </a:ext>
            </a:extLst>
          </p:cNvPr>
          <p:cNvCxnSpPr>
            <a:stCxn id="13" idx="0"/>
          </p:cNvCxnSpPr>
          <p:nvPr/>
        </p:nvCxnSpPr>
        <p:spPr>
          <a:xfrm flipV="1">
            <a:off x="1070811" y="1981200"/>
            <a:ext cx="1133909" cy="3632659"/>
          </a:xfrm>
          <a:prstGeom prst="line">
            <a:avLst/>
          </a:prstGeom>
        </p:spPr>
        <p:style>
          <a:lnRef idx="1">
            <a:schemeClr val="accent3"/>
          </a:lnRef>
          <a:fillRef idx="0">
            <a:schemeClr val="accent3"/>
          </a:fillRef>
          <a:effectRef idx="0">
            <a:schemeClr val="accent3"/>
          </a:effectRef>
          <a:fontRef idx="minor">
            <a:schemeClr val="tx1"/>
          </a:fontRef>
        </p:style>
      </p:cxnSp>
      <p:sp>
        <p:nvSpPr>
          <p:cNvPr id="48" name="文本框 47">
            <a:extLst>
              <a:ext uri="{FF2B5EF4-FFF2-40B4-BE49-F238E27FC236}">
                <a16:creationId xmlns:a16="http://schemas.microsoft.com/office/drawing/2014/main" id="{3B641AD4-4FCF-4BB7-9BC5-BF4714F0C1ED}"/>
              </a:ext>
            </a:extLst>
          </p:cNvPr>
          <p:cNvSpPr txBox="1"/>
          <p:nvPr/>
        </p:nvSpPr>
        <p:spPr>
          <a:xfrm>
            <a:off x="2529936" y="1641266"/>
            <a:ext cx="7981002" cy="1631216"/>
          </a:xfrm>
          <a:prstGeom prst="rect">
            <a:avLst/>
          </a:prstGeom>
          <a:noFill/>
        </p:spPr>
        <p:txBody>
          <a:bodyPr wrap="square">
            <a:spAutoFit/>
          </a:bodyPr>
          <a:lstStyle/>
          <a:p>
            <a:r>
              <a:rPr lang="en-US" altLang="zh-CN" sz="2000" b="1" dirty="0">
                <a:solidFill>
                  <a:schemeClr val="bg1"/>
                </a:solidFill>
                <a:effectLst>
                  <a:outerShdw blurRad="38100" dist="38100" dir="2700000" algn="tl">
                    <a:srgbClr val="000000">
                      <a:alpha val="43137"/>
                    </a:srgbClr>
                  </a:outerShdw>
                </a:effectLst>
              </a:rPr>
              <a:t>The Long Island Railroad (LIRR) provides rail service to residents of Long Island, New York, and New York City.  </a:t>
            </a:r>
          </a:p>
          <a:p>
            <a:r>
              <a:rPr lang="en-US" altLang="zh-CN" sz="2000" b="1" dirty="0">
                <a:solidFill>
                  <a:schemeClr val="bg1"/>
                </a:solidFill>
                <a:effectLst>
                  <a:outerShdw blurRad="38100" dist="38100" dir="2700000" algn="tl">
                    <a:srgbClr val="000000">
                      <a:alpha val="43137"/>
                    </a:srgbClr>
                  </a:outerShdw>
                </a:effectLst>
              </a:rPr>
              <a:t>Officially opened on April 24, 1834, the Long Island Railroad is the oldest rail system in the United States still under its original name, and the busiest commuter railroad in the United States</a:t>
            </a:r>
            <a:endParaRPr lang="zh-CN" altLang="en-US" sz="2000" b="1" dirty="0">
              <a:solidFill>
                <a:schemeClr val="bg1"/>
              </a:solidFill>
              <a:effectLst>
                <a:outerShdw blurRad="38100" dist="38100" dir="2700000" algn="tl">
                  <a:srgbClr val="000000">
                    <a:alpha val="43137"/>
                  </a:srgbClr>
                </a:outerShdw>
              </a:effectLst>
            </a:endParaRPr>
          </a:p>
        </p:txBody>
      </p:sp>
      <p:pic>
        <p:nvPicPr>
          <p:cNvPr id="52" name="图片 51">
            <a:extLst>
              <a:ext uri="{FF2B5EF4-FFF2-40B4-BE49-F238E27FC236}">
                <a16:creationId xmlns:a16="http://schemas.microsoft.com/office/drawing/2014/main" id="{3929D546-92A7-44A6-8438-684655C930F3}"/>
              </a:ext>
            </a:extLst>
          </p:cNvPr>
          <p:cNvPicPr>
            <a:picLocks noChangeAspect="1"/>
          </p:cNvPicPr>
          <p:nvPr/>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t="34930" b="33585"/>
          <a:stretch/>
        </p:blipFill>
        <p:spPr>
          <a:xfrm>
            <a:off x="8642156" y="5739010"/>
            <a:ext cx="3175303" cy="999744"/>
          </a:xfrm>
          <a:prstGeom prst="rect">
            <a:avLst/>
          </a:prstGeom>
        </p:spPr>
      </p:pic>
      <p:sp>
        <p:nvSpPr>
          <p:cNvPr id="31" name="文本框 30">
            <a:extLst>
              <a:ext uri="{FF2B5EF4-FFF2-40B4-BE49-F238E27FC236}">
                <a16:creationId xmlns:a16="http://schemas.microsoft.com/office/drawing/2014/main" id="{3467F489-F2F8-486F-A7C6-594C0BAAD00E}"/>
              </a:ext>
            </a:extLst>
          </p:cNvPr>
          <p:cNvSpPr txBox="1"/>
          <p:nvPr/>
        </p:nvSpPr>
        <p:spPr>
          <a:xfrm>
            <a:off x="2529936" y="682781"/>
            <a:ext cx="7981002" cy="707886"/>
          </a:xfrm>
          <a:prstGeom prst="rect">
            <a:avLst/>
          </a:prstGeom>
          <a:noFill/>
        </p:spPr>
        <p:txBody>
          <a:bodyPr wrap="square">
            <a:spAutoFit/>
          </a:bodyPr>
          <a:lstStyle/>
          <a:p>
            <a:r>
              <a:rPr lang="en-US" altLang="zh-CN" sz="2000" b="1" dirty="0">
                <a:solidFill>
                  <a:schemeClr val="bg1"/>
                </a:solidFill>
                <a:effectLst>
                  <a:outerShdw blurRad="38100" dist="38100" dir="2700000" algn="tl">
                    <a:srgbClr val="000000">
                      <a:alpha val="43137"/>
                    </a:srgbClr>
                  </a:outerShdw>
                </a:effectLst>
              </a:rPr>
              <a:t>An island in southeastern New York City. The New York City</a:t>
            </a:r>
            <a:br>
              <a:rPr lang="en-US" altLang="zh-CN" sz="2000" b="1" dirty="0">
                <a:solidFill>
                  <a:schemeClr val="bg1"/>
                </a:solidFill>
                <a:effectLst>
                  <a:outerShdw blurRad="38100" dist="38100" dir="2700000" algn="tl">
                    <a:srgbClr val="000000">
                      <a:alpha val="43137"/>
                    </a:srgbClr>
                  </a:outerShdw>
                </a:effectLst>
              </a:rPr>
            </a:br>
            <a:r>
              <a:rPr lang="en-US" altLang="zh-CN" sz="2000" b="1" dirty="0">
                <a:solidFill>
                  <a:schemeClr val="bg1"/>
                </a:solidFill>
                <a:effectLst>
                  <a:outerShdw blurRad="38100" dist="38100" dir="2700000" algn="tl">
                    <a:srgbClr val="000000">
                      <a:alpha val="43137"/>
                    </a:srgbClr>
                  </a:outerShdw>
                </a:effectLst>
              </a:rPr>
              <a:t>boroughs of Brooklyn and Queens are at its west end</a:t>
            </a:r>
            <a:endParaRPr lang="zh-CN" altLang="en-US"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56552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9"/>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5"/>
                                        </p:tgtEl>
                                        <p:attrNameLst>
                                          <p:attrName>style.visibility</p:attrName>
                                        </p:attrNameLst>
                                      </p:cBhvr>
                                      <p:to>
                                        <p:strVal val="hidden"/>
                                      </p:to>
                                    </p:set>
                                  </p:childTnLst>
                                </p:cTn>
                              </p:par>
                            </p:childTnLst>
                          </p:cTn>
                        </p:par>
                        <p:par>
                          <p:cTn id="28" fill="hold">
                            <p:stCondLst>
                              <p:cond delay="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34"/>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36"/>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8"/>
                                        </p:tgtEl>
                                        <p:attrNameLst>
                                          <p:attrName>style.visibility</p:attrName>
                                        </p:attrNameLst>
                                      </p:cBhvr>
                                      <p:to>
                                        <p:strVal val="hidden"/>
                                      </p:to>
                                    </p:set>
                                  </p:childTnLst>
                                </p:cTn>
                              </p:par>
                            </p:childTnLst>
                          </p:cTn>
                        </p:par>
                        <p:par>
                          <p:cTn id="46" fill="hold">
                            <p:stCondLst>
                              <p:cond delay="0"/>
                            </p:stCondLst>
                            <p:childTnLst>
                              <p:par>
                                <p:cTn id="47" presetID="22" presetClass="entr" presetSubtype="4" fill="hold"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44"/>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8"/>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42"/>
                                        </p:tgtEl>
                                        <p:attrNameLst>
                                          <p:attrName>style.visibility</p:attrName>
                                        </p:attrNameLst>
                                      </p:cBhvr>
                                      <p:to>
                                        <p:strVal val="hidden"/>
                                      </p:to>
                                    </p:set>
                                  </p:childTnLst>
                                </p:cTn>
                              </p:par>
                            </p:childTnLst>
                          </p:cTn>
                        </p:par>
                        <p:par>
                          <p:cTn id="64" fill="hold">
                            <p:stCondLst>
                              <p:cond delay="0"/>
                            </p:stCondLst>
                            <p:childTnLst>
                              <p:par>
                                <p:cTn id="65" presetID="10"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par>
                                <p:cTn id="71" presetID="10" presetClass="entr" presetSubtype="0"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par>
                                <p:cTn id="74" presetID="10" presetClass="entr" presetSubtype="0"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4" grpId="0"/>
      <p:bldP spid="34" grpId="1"/>
      <p:bldP spid="42" grpId="0"/>
      <p:bldP spid="42" grpId="1"/>
      <p:bldP spid="48"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09F7F72C-9118-418A-BED9-65B0B200EA6D}"/>
              </a:ext>
            </a:extLst>
          </p:cNvPr>
          <p:cNvSpPr txBox="1"/>
          <p:nvPr/>
        </p:nvSpPr>
        <p:spPr>
          <a:xfrm>
            <a:off x="161808" y="5947616"/>
            <a:ext cx="1802532" cy="338554"/>
          </a:xfrm>
          <a:prstGeom prst="rect">
            <a:avLst/>
          </a:prstGeom>
          <a:noFill/>
        </p:spPr>
        <p:txBody>
          <a:bodyPr wrap="square">
            <a:spAutoFit/>
          </a:bodyPr>
          <a:lstStyle/>
          <a:p>
            <a:r>
              <a:rPr lang="en-US" altLang="zh-CN" sz="1600" b="1" dirty="0">
                <a:solidFill>
                  <a:schemeClr val="bg1"/>
                </a:solidFill>
                <a:effectLst>
                  <a:outerShdw blurRad="38100" dist="38100" dir="2700000" algn="tl">
                    <a:srgbClr val="000000">
                      <a:alpha val="43137"/>
                    </a:srgbClr>
                  </a:outerShdw>
                </a:effectLst>
              </a:rPr>
              <a:t>Malthusian logic </a:t>
            </a:r>
            <a:endParaRPr lang="zh-CN" altLang="en-US" sz="1600" dirty="0"/>
          </a:p>
        </p:txBody>
      </p:sp>
      <p:grpSp>
        <p:nvGrpSpPr>
          <p:cNvPr id="2" name="组合 1">
            <a:extLst>
              <a:ext uri="{FF2B5EF4-FFF2-40B4-BE49-F238E27FC236}">
                <a16:creationId xmlns:a16="http://schemas.microsoft.com/office/drawing/2014/main" id="{0DDB9586-A777-4112-BD23-85C7103354ED}"/>
              </a:ext>
            </a:extLst>
          </p:cNvPr>
          <p:cNvGrpSpPr>
            <a:grpSpLocks noChangeAspect="1"/>
          </p:cNvGrpSpPr>
          <p:nvPr/>
        </p:nvGrpSpPr>
        <p:grpSpPr>
          <a:xfrm>
            <a:off x="384018" y="582918"/>
            <a:ext cx="1139349" cy="1002042"/>
            <a:chOff x="922732" y="1041217"/>
            <a:chExt cx="1243176" cy="1109979"/>
          </a:xfrm>
          <a:effectLst>
            <a:outerShdw blurRad="152400" dist="317500" dir="5400000" sx="90000" sy="-19000" rotWithShape="0">
              <a:prstClr val="black">
                <a:alpha val="15000"/>
              </a:prstClr>
            </a:outerShdw>
          </a:effectLst>
        </p:grpSpPr>
        <p:sp>
          <p:nvSpPr>
            <p:cNvPr id="3" name="六边形 2">
              <a:extLst>
                <a:ext uri="{FF2B5EF4-FFF2-40B4-BE49-F238E27FC236}">
                  <a16:creationId xmlns:a16="http://schemas.microsoft.com/office/drawing/2014/main" id="{E7112F3A-DF9C-47BA-9405-83A7849C7E68}"/>
                </a:ext>
              </a:extLst>
            </p:cNvPr>
            <p:cNvSpPr>
              <a:spLocks noChangeAspect="1"/>
            </p:cNvSpPr>
            <p:nvPr/>
          </p:nvSpPr>
          <p:spPr>
            <a:xfrm>
              <a:off x="995913" y="1101273"/>
              <a:ext cx="1117600" cy="997857"/>
            </a:xfrm>
            <a:prstGeom prst="hexagon">
              <a:avLst/>
            </a:prstGeom>
            <a:blipFill dpi="0" rotWithShape="1">
              <a:blip r:embed="rId2"/>
              <a:srcRect/>
              <a:stretch>
                <a:fillRect l="-34000" t="-2000" r="-36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六边形 3">
              <a:extLst>
                <a:ext uri="{FF2B5EF4-FFF2-40B4-BE49-F238E27FC236}">
                  <a16:creationId xmlns:a16="http://schemas.microsoft.com/office/drawing/2014/main" id="{A0DC88B4-6671-443C-9E94-EF4DF03820C1}"/>
                </a:ext>
              </a:extLst>
            </p:cNvPr>
            <p:cNvSpPr>
              <a:spLocks noChangeAspect="1"/>
            </p:cNvSpPr>
            <p:nvPr/>
          </p:nvSpPr>
          <p:spPr>
            <a:xfrm>
              <a:off x="922732" y="1041217"/>
              <a:ext cx="1243176" cy="1109979"/>
            </a:xfrm>
            <a:prstGeom prst="hexagon">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4341202F-2E30-4E5B-9C47-07696FEE9B11}"/>
              </a:ext>
            </a:extLst>
          </p:cNvPr>
          <p:cNvSpPr txBox="1"/>
          <p:nvPr/>
        </p:nvSpPr>
        <p:spPr>
          <a:xfrm>
            <a:off x="92632" y="1747224"/>
            <a:ext cx="1940884" cy="338554"/>
          </a:xfrm>
          <a:prstGeom prst="rect">
            <a:avLst/>
          </a:prstGeom>
          <a:noFill/>
        </p:spPr>
        <p:txBody>
          <a:bodyPr wrap="square">
            <a:spAutoFit/>
          </a:bodyPr>
          <a:lstStyle/>
          <a:p>
            <a:r>
              <a:rPr lang="en-US" altLang="zh-CN" sz="1600" b="1" dirty="0">
                <a:solidFill>
                  <a:schemeClr val="bg1"/>
                </a:solidFill>
                <a:effectLst>
                  <a:outerShdw blurRad="38100" dist="38100" dir="2700000" algn="tl">
                    <a:srgbClr val="000000">
                      <a:alpha val="43137"/>
                    </a:srgbClr>
                  </a:outerShdw>
                </a:effectLst>
              </a:rPr>
              <a:t>Wall Street Journal </a:t>
            </a:r>
            <a:endParaRPr lang="zh-CN" altLang="en-US" sz="1600" dirty="0"/>
          </a:p>
        </p:txBody>
      </p:sp>
      <p:grpSp>
        <p:nvGrpSpPr>
          <p:cNvPr id="18" name="组合 17">
            <a:extLst>
              <a:ext uri="{FF2B5EF4-FFF2-40B4-BE49-F238E27FC236}">
                <a16:creationId xmlns:a16="http://schemas.microsoft.com/office/drawing/2014/main" id="{330B810D-4B6A-4D13-9457-296972056FF2}"/>
              </a:ext>
            </a:extLst>
          </p:cNvPr>
          <p:cNvGrpSpPr>
            <a:grpSpLocks noChangeAspect="1"/>
          </p:cNvGrpSpPr>
          <p:nvPr/>
        </p:nvGrpSpPr>
        <p:grpSpPr>
          <a:xfrm>
            <a:off x="384018" y="2726678"/>
            <a:ext cx="1139349" cy="1002042"/>
            <a:chOff x="922732" y="1041217"/>
            <a:chExt cx="1243176" cy="1109979"/>
          </a:xfrm>
          <a:effectLst>
            <a:outerShdw blurRad="152400" dist="317500" dir="5400000" sx="90000" sy="-19000" rotWithShape="0">
              <a:prstClr val="black">
                <a:alpha val="15000"/>
              </a:prstClr>
            </a:outerShdw>
          </a:effectLst>
        </p:grpSpPr>
        <p:sp>
          <p:nvSpPr>
            <p:cNvPr id="19" name="六边形 18">
              <a:extLst>
                <a:ext uri="{FF2B5EF4-FFF2-40B4-BE49-F238E27FC236}">
                  <a16:creationId xmlns:a16="http://schemas.microsoft.com/office/drawing/2014/main" id="{1E714735-2E94-4DAA-A66D-D3C3C48F45FB}"/>
                </a:ext>
              </a:extLst>
            </p:cNvPr>
            <p:cNvSpPr>
              <a:spLocks noChangeAspect="1"/>
            </p:cNvSpPr>
            <p:nvPr/>
          </p:nvSpPr>
          <p:spPr>
            <a:xfrm>
              <a:off x="995913" y="1097277"/>
              <a:ext cx="1117600" cy="997857"/>
            </a:xfrm>
            <a:prstGeom prst="hexagon">
              <a:avLst/>
            </a:prstGeom>
            <a:blipFill dpi="0" rotWithShape="1">
              <a:blip r:embed="rId3"/>
              <a:srcRect/>
              <a:stretch>
                <a:fillRect l="-11000" t="-46000" r="-14000" b="-4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六边形 19">
              <a:extLst>
                <a:ext uri="{FF2B5EF4-FFF2-40B4-BE49-F238E27FC236}">
                  <a16:creationId xmlns:a16="http://schemas.microsoft.com/office/drawing/2014/main" id="{1CB4583A-4049-44B9-BFDD-786DD2733D13}"/>
                </a:ext>
              </a:extLst>
            </p:cNvPr>
            <p:cNvSpPr>
              <a:spLocks noChangeAspect="1"/>
            </p:cNvSpPr>
            <p:nvPr/>
          </p:nvSpPr>
          <p:spPr>
            <a:xfrm>
              <a:off x="922732" y="1041217"/>
              <a:ext cx="1243176" cy="1109979"/>
            </a:xfrm>
            <a:prstGeom prst="hexagon">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82802FF8-30AB-42C0-8AF8-36895A4DC92B}"/>
              </a:ext>
            </a:extLst>
          </p:cNvPr>
          <p:cNvSpPr txBox="1"/>
          <p:nvPr/>
        </p:nvSpPr>
        <p:spPr>
          <a:xfrm>
            <a:off x="600632" y="3921762"/>
            <a:ext cx="730328" cy="338554"/>
          </a:xfrm>
          <a:prstGeom prst="rect">
            <a:avLst/>
          </a:prstGeom>
          <a:noFill/>
        </p:spPr>
        <p:txBody>
          <a:bodyPr wrap="square">
            <a:spAutoFit/>
          </a:bodyPr>
          <a:lstStyle/>
          <a:p>
            <a:r>
              <a:rPr lang="en-US" altLang="zh-CN" sz="1600" b="1" dirty="0">
                <a:solidFill>
                  <a:schemeClr val="bg1"/>
                </a:solidFill>
                <a:effectLst>
                  <a:outerShdw blurRad="38100" dist="38100" dir="2700000" algn="tl">
                    <a:srgbClr val="000000">
                      <a:alpha val="43137"/>
                    </a:srgbClr>
                  </a:outerShdw>
                </a:effectLst>
              </a:rPr>
              <a:t>Slinky</a:t>
            </a:r>
            <a:endParaRPr lang="zh-CN" altLang="en-US" sz="1600" dirty="0"/>
          </a:p>
        </p:txBody>
      </p:sp>
      <p:grpSp>
        <p:nvGrpSpPr>
          <p:cNvPr id="22" name="组合 21">
            <a:extLst>
              <a:ext uri="{FF2B5EF4-FFF2-40B4-BE49-F238E27FC236}">
                <a16:creationId xmlns:a16="http://schemas.microsoft.com/office/drawing/2014/main" id="{0371D61A-A793-4D79-9821-6340EDB89D90}"/>
              </a:ext>
            </a:extLst>
          </p:cNvPr>
          <p:cNvGrpSpPr>
            <a:grpSpLocks noChangeAspect="1"/>
          </p:cNvGrpSpPr>
          <p:nvPr/>
        </p:nvGrpSpPr>
        <p:grpSpPr>
          <a:xfrm>
            <a:off x="384018" y="4772222"/>
            <a:ext cx="1139349" cy="1002042"/>
            <a:chOff x="922732" y="1041217"/>
            <a:chExt cx="1243176" cy="1109979"/>
          </a:xfrm>
          <a:effectLst>
            <a:outerShdw blurRad="152400" dist="317500" dir="5400000" sx="90000" sy="-19000" rotWithShape="0">
              <a:prstClr val="black">
                <a:alpha val="15000"/>
              </a:prstClr>
            </a:outerShdw>
          </a:effectLst>
        </p:grpSpPr>
        <p:sp>
          <p:nvSpPr>
            <p:cNvPr id="23" name="六边形 22">
              <a:extLst>
                <a:ext uri="{FF2B5EF4-FFF2-40B4-BE49-F238E27FC236}">
                  <a16:creationId xmlns:a16="http://schemas.microsoft.com/office/drawing/2014/main" id="{4530A1C6-199D-4BFB-8AF7-85E4CE3B6258}"/>
                </a:ext>
              </a:extLst>
            </p:cNvPr>
            <p:cNvSpPr>
              <a:spLocks noChangeAspect="1"/>
            </p:cNvSpPr>
            <p:nvPr/>
          </p:nvSpPr>
          <p:spPr>
            <a:xfrm>
              <a:off x="985520" y="1097279"/>
              <a:ext cx="1117600" cy="997857"/>
            </a:xfrm>
            <a:prstGeom prst="hexagon">
              <a:avLst/>
            </a:prstGeom>
            <a:blipFill dpi="0" rotWithShape="1">
              <a:blip r:embed="rId4"/>
              <a:srcRect/>
              <a:stretch>
                <a:fillRect l="-11000" t="-15000" r="-9000" b="-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六边形 23">
              <a:extLst>
                <a:ext uri="{FF2B5EF4-FFF2-40B4-BE49-F238E27FC236}">
                  <a16:creationId xmlns:a16="http://schemas.microsoft.com/office/drawing/2014/main" id="{93130B0B-1150-4345-A8C6-87A74179810A}"/>
                </a:ext>
              </a:extLst>
            </p:cNvPr>
            <p:cNvSpPr>
              <a:spLocks noChangeAspect="1"/>
            </p:cNvSpPr>
            <p:nvPr/>
          </p:nvSpPr>
          <p:spPr>
            <a:xfrm>
              <a:off x="922732" y="1041217"/>
              <a:ext cx="1243176" cy="1109979"/>
            </a:xfrm>
            <a:prstGeom prst="hexagon">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B8A8A7E9-E6F4-4566-8EAE-FA936BBCF223}"/>
              </a:ext>
            </a:extLst>
          </p:cNvPr>
          <p:cNvCxnSpPr/>
          <p:nvPr/>
        </p:nvCxnSpPr>
        <p:spPr>
          <a:xfrm flipV="1">
            <a:off x="1637731" y="777922"/>
            <a:ext cx="1214651" cy="306017"/>
          </a:xfrm>
          <a:prstGeom prst="line">
            <a:avLst/>
          </a:prstGeom>
        </p:spPr>
        <p:style>
          <a:lnRef idx="1">
            <a:schemeClr val="accent3"/>
          </a:lnRef>
          <a:fillRef idx="0">
            <a:schemeClr val="accent3"/>
          </a:fillRef>
          <a:effectRef idx="0">
            <a:schemeClr val="accent3"/>
          </a:effectRef>
          <a:fontRef idx="minor">
            <a:schemeClr val="tx1"/>
          </a:fontRef>
        </p:style>
      </p:cxnSp>
      <p:pic>
        <p:nvPicPr>
          <p:cNvPr id="32" name="图片 31">
            <a:extLst>
              <a:ext uri="{FF2B5EF4-FFF2-40B4-BE49-F238E27FC236}">
                <a16:creationId xmlns:a16="http://schemas.microsoft.com/office/drawing/2014/main" id="{BBA0DAE6-C6B3-46A2-8C14-2F59C8F985ED}"/>
              </a:ext>
            </a:extLst>
          </p:cNvPr>
          <p:cNvPicPr>
            <a:picLocks noChangeAspect="1"/>
          </p:cNvPicPr>
          <p:nvPr/>
        </p:nvPicPr>
        <p:blipFill>
          <a:blip r:embed="rId5">
            <a:extLst>
              <a:ext uri="{BEBA8EAE-BF5A-486C-A8C5-ECC9F3942E4B}">
                <a14:imgProps xmlns:a14="http://schemas.microsoft.com/office/drawing/2010/main">
                  <a14:imgLayer r:embed="rId6">
                    <a14:imgEffect>
                      <a14:saturation sat="58000"/>
                    </a14:imgEffect>
                    <a14:imgEffect>
                      <a14:brightnessContrast bright="-28000" contrast="1000"/>
                    </a14:imgEffect>
                  </a14:imgLayer>
                </a14:imgProps>
              </a:ext>
              <a:ext uri="{28A0092B-C50C-407E-A947-70E740481C1C}">
                <a14:useLocalDpi xmlns:a14="http://schemas.microsoft.com/office/drawing/2010/main" val="0"/>
              </a:ext>
            </a:extLst>
          </a:blip>
          <a:stretch>
            <a:fillRect/>
          </a:stretch>
        </p:blipFill>
        <p:spPr>
          <a:xfrm>
            <a:off x="3513692" y="2075481"/>
            <a:ext cx="8077676" cy="4031115"/>
          </a:xfrm>
          <a:prstGeom prst="rect">
            <a:avLst/>
          </a:prstGeom>
          <a:ln>
            <a:noFill/>
          </a:ln>
          <a:effectLst>
            <a:outerShdw blurRad="292100" dist="139700" dir="2700000" algn="tl" rotWithShape="0">
              <a:srgbClr val="333333">
                <a:alpha val="65000"/>
              </a:srgbClr>
            </a:outerShdw>
          </a:effectLst>
        </p:spPr>
      </p:pic>
      <p:sp>
        <p:nvSpPr>
          <p:cNvPr id="29" name="文本框 28">
            <a:extLst>
              <a:ext uri="{FF2B5EF4-FFF2-40B4-BE49-F238E27FC236}">
                <a16:creationId xmlns:a16="http://schemas.microsoft.com/office/drawing/2014/main" id="{CB50EC54-6B14-4C86-942F-99D66E43AAE7}"/>
              </a:ext>
            </a:extLst>
          </p:cNvPr>
          <p:cNvSpPr txBox="1"/>
          <p:nvPr/>
        </p:nvSpPr>
        <p:spPr>
          <a:xfrm>
            <a:off x="2721753" y="367321"/>
            <a:ext cx="8335371" cy="3416320"/>
          </a:xfrm>
          <a:prstGeom prst="rect">
            <a:avLst/>
          </a:prstGeom>
          <a:noFill/>
        </p:spPr>
        <p:txBody>
          <a:bodyPr wrap="square">
            <a:spAutoFit/>
          </a:bodyPr>
          <a:lstStyle/>
          <a:p>
            <a:r>
              <a:rPr lang="en-US" altLang="zh-CN" sz="2400" b="1" dirty="0">
                <a:solidFill>
                  <a:srgbClr val="0070C0"/>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Publishing house</a:t>
            </a:r>
            <a:r>
              <a:rPr lang="en-US" altLang="en-US" sz="2400" b="1" dirty="0">
                <a:solidFill>
                  <a:srgbClr val="0070C0"/>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a:t>
            </a:r>
            <a:r>
              <a:rPr lang="en-US" altLang="en-US" sz="2400" b="1" dirty="0">
                <a:solidFill>
                  <a:schemeClr val="bg1"/>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 </a:t>
            </a:r>
            <a:r>
              <a:rPr lang="en-US" altLang="en-US" sz="2400" dirty="0">
                <a:solidFill>
                  <a:schemeClr val="bg1"/>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Dow </a:t>
            </a:r>
            <a:r>
              <a:rPr lang="en-US" altLang="en-US" sz="2400" dirty="0" err="1">
                <a:solidFill>
                  <a:schemeClr val="bg1"/>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Jone&amp;Company</a:t>
            </a:r>
            <a:endParaRPr lang="zh-CN-#Hans" altLang="zh-CN" sz="2400" dirty="0">
              <a:solidFill>
                <a:schemeClr val="bg1"/>
              </a:solidFill>
              <a:effectLst>
                <a:outerShdw blurRad="38100" dist="38100" dir="2700000" algn="tl">
                  <a:srgbClr val="000000">
                    <a:alpha val="43137"/>
                  </a:srgbClr>
                </a:outerShdw>
              </a:effectLst>
              <a:latin typeface="Adobe Gothic Std B" panose="020B0800000000000000" pitchFamily="34" charset="-128"/>
            </a:endParaRPr>
          </a:p>
          <a:p>
            <a:r>
              <a:rPr lang="en-US" altLang="en-US" sz="2400" b="1" dirty="0">
                <a:solidFill>
                  <a:srgbClr val="0070C0"/>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Time: </a:t>
            </a:r>
            <a:r>
              <a:rPr lang="en-US" altLang="en-US" sz="2400" dirty="0">
                <a:solidFill>
                  <a:schemeClr val="bg1"/>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1889</a:t>
            </a:r>
            <a:endParaRPr lang="zh-CN-#Hans" altLang="zh-CN" sz="2400" dirty="0">
              <a:solidFill>
                <a:schemeClr val="bg1"/>
              </a:solidFill>
              <a:effectLst>
                <a:outerShdw blurRad="38100" dist="38100" dir="2700000" algn="tl">
                  <a:srgbClr val="000000">
                    <a:alpha val="43137"/>
                  </a:srgbClr>
                </a:outerShdw>
              </a:effectLst>
              <a:latin typeface="Adobe Gothic Std B" panose="020B0800000000000000" pitchFamily="34" charset="-128"/>
            </a:endParaRPr>
          </a:p>
          <a:p>
            <a:r>
              <a:rPr lang="en-US" altLang="zh-CN" sz="2400" dirty="0">
                <a:solidFill>
                  <a:schemeClr val="bg1"/>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A kind of financial newspaper</a:t>
            </a:r>
            <a:endParaRPr lang="zh-CN-#Hans" altLang="zh-CN" sz="2400" dirty="0">
              <a:solidFill>
                <a:schemeClr val="bg1"/>
              </a:solidFill>
              <a:effectLst>
                <a:outerShdw blurRad="38100" dist="38100" dir="2700000" algn="tl">
                  <a:srgbClr val="000000">
                    <a:alpha val="43137"/>
                  </a:srgbClr>
                </a:outerShdw>
              </a:effectLst>
              <a:latin typeface="Adobe Gothic Std B" panose="020B0800000000000000" pitchFamily="34" charset="-128"/>
            </a:endParaRPr>
          </a:p>
          <a:p>
            <a:r>
              <a:rPr lang="en-US" altLang="en-US" sz="2400" dirty="0">
                <a:solidFill>
                  <a:schemeClr val="bg1"/>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 The largest paid circulation financial newspaper in the United States)</a:t>
            </a:r>
            <a:endParaRPr lang="zh-CN-#Hans" altLang="zh-CN" sz="2400" dirty="0">
              <a:solidFill>
                <a:schemeClr val="bg1"/>
              </a:solidFill>
              <a:effectLst>
                <a:outerShdw blurRad="38100" dist="38100" dir="2700000" algn="tl">
                  <a:srgbClr val="000000">
                    <a:alpha val="43137"/>
                  </a:srgbClr>
                </a:outerShdw>
              </a:effectLst>
              <a:latin typeface="Adobe Gothic Std B" panose="020B0800000000000000" pitchFamily="34" charset="-128"/>
            </a:endParaRPr>
          </a:p>
          <a:p>
            <a:r>
              <a:rPr lang="en-US" altLang="en-US" sz="2400" dirty="0">
                <a:solidFill>
                  <a:srgbClr val="0070C0"/>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City: </a:t>
            </a:r>
            <a:r>
              <a:rPr lang="en-US" altLang="en-US" sz="2400" dirty="0">
                <a:solidFill>
                  <a:schemeClr val="bg1"/>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New York, U.S</a:t>
            </a:r>
            <a:endParaRPr lang="zh-CN-#Hans" altLang="zh-CN" sz="2400" dirty="0">
              <a:solidFill>
                <a:schemeClr val="bg1"/>
              </a:solidFill>
              <a:effectLst>
                <a:outerShdw blurRad="38100" dist="38100" dir="2700000" algn="tl">
                  <a:srgbClr val="000000">
                    <a:alpha val="43137"/>
                  </a:srgbClr>
                </a:outerShdw>
              </a:effectLst>
              <a:latin typeface="Adobe Gothic Std B" panose="020B0800000000000000" pitchFamily="34" charset="-128"/>
            </a:endParaRPr>
          </a:p>
          <a:p>
            <a:r>
              <a:rPr lang="en-US" altLang="zh-CN" sz="2400" dirty="0">
                <a:solidFill>
                  <a:srgbClr val="0070C0"/>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Main Reader: </a:t>
            </a:r>
            <a:r>
              <a:rPr lang="en-US" altLang="zh-CN" sz="2400" dirty="0">
                <a:solidFill>
                  <a:schemeClr val="bg1"/>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political, economic, educational and medical professionals, financial tycoons and managers, and stock market investors   </a:t>
            </a:r>
            <a:endParaRPr lang="zh-CN-#Hans" altLang="zh-CN" sz="2400" dirty="0">
              <a:solidFill>
                <a:schemeClr val="bg1"/>
              </a:solidFill>
              <a:effectLst>
                <a:outerShdw blurRad="38100" dist="38100" dir="2700000" algn="tl">
                  <a:srgbClr val="000000">
                    <a:alpha val="43137"/>
                  </a:srgbClr>
                </a:outerShdw>
              </a:effectLst>
              <a:latin typeface="Adobe Gothic Std B" panose="020B0800000000000000" pitchFamily="34" charset="-128"/>
            </a:endParaRPr>
          </a:p>
        </p:txBody>
      </p:sp>
      <p:pic>
        <p:nvPicPr>
          <p:cNvPr id="35" name="图片 34">
            <a:extLst>
              <a:ext uri="{FF2B5EF4-FFF2-40B4-BE49-F238E27FC236}">
                <a16:creationId xmlns:a16="http://schemas.microsoft.com/office/drawing/2014/main" id="{3F142108-74F7-40BB-9669-274ABA653163}"/>
              </a:ext>
            </a:extLst>
          </p:cNvPr>
          <p:cNvPicPr>
            <a:picLocks/>
          </p:cNvPicPr>
          <p:nvPr/>
        </p:nvPicPr>
        <p:blipFill>
          <a:blip r:embed="rId7">
            <a:extLst>
              <a:ext uri="{BEBA8EAE-BF5A-486C-A8C5-ECC9F3942E4B}">
                <a14:imgProps xmlns:a14="http://schemas.microsoft.com/office/drawing/2010/main">
                  <a14:imgLayer r:embed="rId8">
                    <a14:imgEffect>
                      <a14:brightnessContrast bright="-43000"/>
                    </a14:imgEffect>
                  </a14:imgLayer>
                </a14:imgProps>
              </a:ext>
            </a:extLst>
          </a:blip>
          <a:stretch>
            <a:fillRect/>
          </a:stretch>
        </p:blipFill>
        <p:spPr>
          <a:xfrm>
            <a:off x="2870102" y="253138"/>
            <a:ext cx="3760779" cy="4947080"/>
          </a:xfrm>
          <a:prstGeom prst="rect">
            <a:avLst/>
          </a:prstGeom>
        </p:spPr>
      </p:pic>
      <p:sp>
        <p:nvSpPr>
          <p:cNvPr id="31" name="文本框 30">
            <a:extLst>
              <a:ext uri="{FF2B5EF4-FFF2-40B4-BE49-F238E27FC236}">
                <a16:creationId xmlns:a16="http://schemas.microsoft.com/office/drawing/2014/main" id="{7984F27A-B62C-4077-9E32-2A18C3AFC9F0}"/>
              </a:ext>
            </a:extLst>
          </p:cNvPr>
          <p:cNvSpPr txBox="1"/>
          <p:nvPr/>
        </p:nvSpPr>
        <p:spPr>
          <a:xfrm>
            <a:off x="3809930" y="3808569"/>
            <a:ext cx="8335371" cy="2308324"/>
          </a:xfrm>
          <a:prstGeom prst="rect">
            <a:avLst/>
          </a:prstGeom>
          <a:noFill/>
        </p:spPr>
        <p:txBody>
          <a:bodyPr wrap="square">
            <a:spAutoFit/>
          </a:bodyPr>
          <a:lstStyle/>
          <a:p>
            <a:r>
              <a:rPr lang="en-US" altLang="zh-CN" sz="2400" b="1" dirty="0">
                <a:solidFill>
                  <a:schemeClr val="bg1"/>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The Wall Street Journal is a comprehensive newspaper featuring financial reporting, focusing on the financial and business fields. It has a wide international influence, with a daily circulation of 2 million. It is also published in Asia, Europe and online, with a daily readership of more than 20 million people.</a:t>
            </a:r>
          </a:p>
        </p:txBody>
      </p:sp>
      <p:cxnSp>
        <p:nvCxnSpPr>
          <p:cNvPr id="34" name="直接连接符 33">
            <a:extLst>
              <a:ext uri="{FF2B5EF4-FFF2-40B4-BE49-F238E27FC236}">
                <a16:creationId xmlns:a16="http://schemas.microsoft.com/office/drawing/2014/main" id="{6DBBEA10-79CB-49B6-807C-B2C5B05FFF65}"/>
              </a:ext>
            </a:extLst>
          </p:cNvPr>
          <p:cNvCxnSpPr>
            <a:stCxn id="20" idx="0"/>
          </p:cNvCxnSpPr>
          <p:nvPr/>
        </p:nvCxnSpPr>
        <p:spPr>
          <a:xfrm flipV="1">
            <a:off x="1523367" y="1436914"/>
            <a:ext cx="1115330" cy="1790785"/>
          </a:xfrm>
          <a:prstGeom prst="line">
            <a:avLst/>
          </a:prstGeom>
        </p:spPr>
        <p:style>
          <a:lnRef idx="1">
            <a:schemeClr val="accent3"/>
          </a:lnRef>
          <a:fillRef idx="0">
            <a:schemeClr val="accent3"/>
          </a:fillRef>
          <a:effectRef idx="0">
            <a:schemeClr val="accent3"/>
          </a:effectRef>
          <a:fontRef idx="minor">
            <a:schemeClr val="tx1"/>
          </a:fontRef>
        </p:style>
      </p:cxnSp>
      <p:pic>
        <p:nvPicPr>
          <p:cNvPr id="43" name="图片 42">
            <a:extLst>
              <a:ext uri="{FF2B5EF4-FFF2-40B4-BE49-F238E27FC236}">
                <a16:creationId xmlns:a16="http://schemas.microsoft.com/office/drawing/2014/main" id="{19305760-9072-449C-8CC3-10B67DB8AD4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8000"/>
                    </a14:imgEffect>
                  </a14:imgLayer>
                </a14:imgProps>
              </a:ext>
              <a:ext uri="{28A0092B-C50C-407E-A947-70E740481C1C}">
                <a14:useLocalDpi xmlns:a14="http://schemas.microsoft.com/office/drawing/2010/main" val="0"/>
              </a:ext>
            </a:extLst>
          </a:blip>
          <a:stretch>
            <a:fillRect/>
          </a:stretch>
        </p:blipFill>
        <p:spPr>
          <a:xfrm>
            <a:off x="7736190" y="449474"/>
            <a:ext cx="3289559" cy="4373358"/>
          </a:xfrm>
          <a:prstGeom prst="rect">
            <a:avLst/>
          </a:prstGeom>
          <a:ln>
            <a:noFill/>
          </a:ln>
          <a:effectLst>
            <a:outerShdw blurRad="292100" dist="139700" dir="2700000" algn="tl" rotWithShape="0">
              <a:srgbClr val="333333">
                <a:alpha val="65000"/>
              </a:srgbClr>
            </a:outerShdw>
          </a:effectLst>
        </p:spPr>
      </p:pic>
      <p:pic>
        <p:nvPicPr>
          <p:cNvPr id="47" name="图片 46">
            <a:extLst>
              <a:ext uri="{FF2B5EF4-FFF2-40B4-BE49-F238E27FC236}">
                <a16:creationId xmlns:a16="http://schemas.microsoft.com/office/drawing/2014/main" id="{07E40FC7-EDF9-472C-B350-42F04C0FFD06}"/>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34000"/>
                    </a14:imgEffect>
                  </a14:imgLayer>
                </a14:imgProps>
              </a:ext>
              <a:ext uri="{28A0092B-C50C-407E-A947-70E740481C1C}">
                <a14:useLocalDpi xmlns:a14="http://schemas.microsoft.com/office/drawing/2010/main" val="0"/>
              </a:ext>
            </a:extLst>
          </a:blip>
          <a:stretch>
            <a:fillRect/>
          </a:stretch>
        </p:blipFill>
        <p:spPr>
          <a:xfrm>
            <a:off x="3892020" y="3728720"/>
            <a:ext cx="2253351" cy="2918089"/>
          </a:xfrm>
          <a:prstGeom prst="rect">
            <a:avLst/>
          </a:prstGeom>
          <a:ln>
            <a:noFill/>
          </a:ln>
          <a:effectLst>
            <a:outerShdw blurRad="292100" dist="139700" dir="2700000" algn="tl" rotWithShape="0">
              <a:srgbClr val="333333">
                <a:alpha val="65000"/>
              </a:srgbClr>
            </a:outerShdw>
          </a:effectLst>
        </p:spPr>
      </p:pic>
      <p:sp>
        <p:nvSpPr>
          <p:cNvPr id="40" name="文本框 39">
            <a:extLst>
              <a:ext uri="{FF2B5EF4-FFF2-40B4-BE49-F238E27FC236}">
                <a16:creationId xmlns:a16="http://schemas.microsoft.com/office/drawing/2014/main" id="{598F4C72-5D67-47D4-ACF2-26ADE96FDBE0}"/>
              </a:ext>
            </a:extLst>
          </p:cNvPr>
          <p:cNvSpPr txBox="1"/>
          <p:nvPr/>
        </p:nvSpPr>
        <p:spPr>
          <a:xfrm>
            <a:off x="2761695" y="397720"/>
            <a:ext cx="7133729" cy="4570482"/>
          </a:xfrm>
          <a:prstGeom prst="rect">
            <a:avLst/>
          </a:prstGeom>
          <a:noFill/>
        </p:spPr>
        <p:txBody>
          <a:bodyPr wrap="square">
            <a:spAutoFit/>
          </a:bodyPr>
          <a:lstStyle/>
          <a:p>
            <a:r>
              <a:rPr lang="en-US" altLang="zh-CN" sz="4400" b="1" dirty="0">
                <a:solidFill>
                  <a:schemeClr val="bg1"/>
                </a:solidFill>
              </a:rPr>
              <a:t>Slinky</a:t>
            </a:r>
            <a:r>
              <a:rPr lang="en-US" altLang="zh-CN" sz="1800" b="1" dirty="0">
                <a:solidFill>
                  <a:schemeClr val="bg1"/>
                </a:solidFill>
              </a:rPr>
              <a:t> </a:t>
            </a:r>
            <a:r>
              <a:rPr lang="en-US" altLang="en-US" sz="1800" dirty="0">
                <a:solidFill>
                  <a:schemeClr val="bg1"/>
                </a:solidFill>
              </a:rPr>
              <a:t>（</a:t>
            </a:r>
            <a:r>
              <a:rPr lang="en-US" altLang="en-US" sz="1800" dirty="0" err="1">
                <a:solidFill>
                  <a:schemeClr val="bg1"/>
                </a:solidFill>
              </a:rPr>
              <a:t>机灵鬼</a:t>
            </a:r>
            <a:r>
              <a:rPr lang="en-US" altLang="en-US" sz="1800" dirty="0">
                <a:solidFill>
                  <a:schemeClr val="bg1"/>
                </a:solidFill>
              </a:rPr>
              <a:t>）</a:t>
            </a:r>
            <a:endParaRPr lang="en-US" altLang="zh-CN" sz="1800" dirty="0">
              <a:solidFill>
                <a:schemeClr val="bg1"/>
              </a:solidFill>
            </a:endParaRPr>
          </a:p>
          <a:p>
            <a:pPr>
              <a:spcAft>
                <a:spcPts val="600"/>
              </a:spcAft>
            </a:pPr>
            <a:r>
              <a:rPr lang="en-US" altLang="en-US" sz="2000" dirty="0">
                <a:solidFill>
                  <a:schemeClr val="bg1"/>
                </a:solidFill>
              </a:rPr>
              <a:t>Is a kind of coiled spring toy.</a:t>
            </a:r>
            <a:endParaRPr lang="en-US" altLang="zh-CN" sz="2000" dirty="0">
              <a:solidFill>
                <a:schemeClr val="bg1"/>
              </a:solidFill>
            </a:endParaRPr>
          </a:p>
          <a:p>
            <a:pPr>
              <a:spcAft>
                <a:spcPts val="600"/>
              </a:spcAft>
            </a:pPr>
            <a:r>
              <a:rPr lang="en-US" altLang="en-US" sz="2400" b="1" dirty="0">
                <a:solidFill>
                  <a:srgbClr val="0070C0"/>
                </a:solidFill>
              </a:rPr>
              <a:t>Inventor</a:t>
            </a:r>
            <a:r>
              <a:rPr lang="en-US" altLang="en-US" sz="2000" b="1" dirty="0">
                <a:solidFill>
                  <a:srgbClr val="0070C0"/>
                </a:solidFill>
              </a:rPr>
              <a:t>: </a:t>
            </a:r>
            <a:r>
              <a:rPr lang="en-US" altLang="en-US" sz="2000" dirty="0">
                <a:solidFill>
                  <a:schemeClr val="bg1"/>
                </a:solidFill>
              </a:rPr>
              <a:t>Richard James ( a mechanical engineer)</a:t>
            </a:r>
            <a:endParaRPr lang="en-US" altLang="zh-CN" sz="2000" dirty="0">
              <a:solidFill>
                <a:schemeClr val="bg1"/>
              </a:solidFill>
            </a:endParaRPr>
          </a:p>
          <a:p>
            <a:r>
              <a:rPr lang="en-US" altLang="en-US" sz="2400" b="1" dirty="0">
                <a:solidFill>
                  <a:srgbClr val="0070C0"/>
                </a:solidFill>
              </a:rPr>
              <a:t>Time:  </a:t>
            </a:r>
            <a:r>
              <a:rPr lang="en-US" altLang="en-US" sz="2000" dirty="0">
                <a:solidFill>
                  <a:schemeClr val="bg1"/>
                </a:solidFill>
              </a:rPr>
              <a:t>In the early 1940s</a:t>
            </a:r>
            <a:endParaRPr lang="en-US" altLang="zh-CN" sz="2000" dirty="0">
              <a:solidFill>
                <a:schemeClr val="bg1"/>
              </a:solidFill>
            </a:endParaRPr>
          </a:p>
          <a:p>
            <a:pPr>
              <a:spcAft>
                <a:spcPts val="600"/>
              </a:spcAft>
            </a:pPr>
            <a:r>
              <a:rPr lang="en-US" altLang="en-US" sz="2000" dirty="0">
                <a:solidFill>
                  <a:schemeClr val="bg1"/>
                </a:solidFill>
              </a:rPr>
              <a:t>（One of the most memorable and creative toys of the 20th century）</a:t>
            </a:r>
            <a:endParaRPr lang="en-US" altLang="zh-CN" sz="2000" dirty="0">
              <a:solidFill>
                <a:schemeClr val="bg1"/>
              </a:solidFill>
            </a:endParaRPr>
          </a:p>
          <a:p>
            <a:r>
              <a:rPr lang="en-US" altLang="en-US" sz="2400" b="1" dirty="0">
                <a:solidFill>
                  <a:srgbClr val="0070C0"/>
                </a:solidFill>
              </a:rPr>
              <a:t>Usage: </a:t>
            </a:r>
            <a:r>
              <a:rPr lang="en-US" altLang="en-US" sz="2000" dirty="0">
                <a:solidFill>
                  <a:schemeClr val="bg1"/>
                </a:solidFill>
              </a:rPr>
              <a:t>If you put it on a staircase, it will continue to stretch and recover along the stairs under the combined action of gravity and inertia, showing the interesting state of "going down the stairs"</a:t>
            </a:r>
            <a:endParaRPr lang="en-US" altLang="zh-CN" sz="2000" dirty="0">
              <a:solidFill>
                <a:schemeClr val="bg1"/>
              </a:solidFill>
            </a:endParaRPr>
          </a:p>
          <a:p>
            <a:endParaRPr lang="en-US" altLang="zh-CN" sz="2000" dirty="0">
              <a:solidFill>
                <a:schemeClr val="bg1"/>
              </a:solidFill>
            </a:endParaRPr>
          </a:p>
          <a:p>
            <a:r>
              <a:rPr lang="en-US" altLang="en-US" sz="2000" dirty="0">
                <a:solidFill>
                  <a:schemeClr val="bg1"/>
                </a:solidFill>
              </a:rPr>
              <a:t>20世纪最值得纪念和最具创造力的一种螺旋式弹簧玩具。</a:t>
            </a:r>
            <a:endParaRPr lang="en-US" altLang="zh-CN" sz="2000" dirty="0">
              <a:solidFill>
                <a:schemeClr val="bg1"/>
              </a:solidFill>
            </a:endParaRPr>
          </a:p>
        </p:txBody>
      </p:sp>
      <p:pic>
        <p:nvPicPr>
          <p:cNvPr id="50" name="图片 49">
            <a:extLst>
              <a:ext uri="{FF2B5EF4-FFF2-40B4-BE49-F238E27FC236}">
                <a16:creationId xmlns:a16="http://schemas.microsoft.com/office/drawing/2014/main" id="{813B5F98-0491-4495-8DA6-0A99B5EA5974}"/>
              </a:ext>
            </a:extLst>
          </p:cNvPr>
          <p:cNvPicPr>
            <a:picLocks/>
          </p:cNvPicPr>
          <p:nvPr/>
        </p:nvPicPr>
        <p:blipFill>
          <a:blip r:embed="rId13">
            <a:extLst>
              <a:ext uri="{BEBA8EAE-BF5A-486C-A8C5-ECC9F3942E4B}">
                <a14:imgProps xmlns:a14="http://schemas.microsoft.com/office/drawing/2010/main">
                  <a14:imgLayer r:embed="rId14">
                    <a14:imgEffect>
                      <a14:brightnessContrast bright="-54000"/>
                    </a14:imgEffect>
                  </a14:imgLayer>
                </a14:imgProps>
              </a:ext>
            </a:extLst>
          </a:blip>
          <a:stretch>
            <a:fillRect/>
          </a:stretch>
        </p:blipFill>
        <p:spPr>
          <a:xfrm>
            <a:off x="8154099" y="838551"/>
            <a:ext cx="2675431" cy="3776254"/>
          </a:xfrm>
          <a:prstGeom prst="rect">
            <a:avLst/>
          </a:prstGeom>
        </p:spPr>
      </p:pic>
      <p:sp>
        <p:nvSpPr>
          <p:cNvPr id="48" name="标题 1048647">
            <a:extLst>
              <a:ext uri="{FF2B5EF4-FFF2-40B4-BE49-F238E27FC236}">
                <a16:creationId xmlns:a16="http://schemas.microsoft.com/office/drawing/2014/main" id="{4AB9C3B2-3520-4CA7-862C-4B29C506CBF5}"/>
              </a:ext>
            </a:extLst>
          </p:cNvPr>
          <p:cNvSpPr txBox="1">
            <a:spLocks/>
          </p:cNvSpPr>
          <p:nvPr/>
        </p:nvSpPr>
        <p:spPr>
          <a:xfrm>
            <a:off x="2274007" y="552142"/>
            <a:ext cx="7897986" cy="14610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dirty="0">
                <a:solidFill>
                  <a:schemeClr val="bg1"/>
                </a:solidFill>
              </a:rPr>
              <a:t>Thomas Robert Malthus</a:t>
            </a:r>
            <a:r>
              <a:rPr lang="en-US" dirty="0">
                <a:solidFill>
                  <a:schemeClr val="bg1"/>
                </a:solidFill>
              </a:rPr>
              <a:t>  </a:t>
            </a:r>
            <a:br>
              <a:rPr lang="en-US" dirty="0">
                <a:solidFill>
                  <a:schemeClr val="bg1"/>
                </a:solidFill>
              </a:rPr>
            </a:br>
            <a:r>
              <a:rPr lang="en-US" altLang="en-US" dirty="0">
                <a:solidFill>
                  <a:schemeClr val="bg1"/>
                </a:solidFill>
              </a:rPr>
              <a:t>(</a:t>
            </a:r>
            <a:r>
              <a:rPr lang="en-US" altLang="en-US" dirty="0" err="1">
                <a:solidFill>
                  <a:schemeClr val="bg1"/>
                </a:solidFill>
              </a:rPr>
              <a:t>托马斯·罗伯特·马尔萨斯</a:t>
            </a:r>
            <a:r>
              <a:rPr lang="en-US" altLang="en-US" dirty="0">
                <a:solidFill>
                  <a:schemeClr val="bg1"/>
                </a:solidFill>
              </a:rPr>
              <a:t>)</a:t>
            </a:r>
            <a:endParaRPr lang="en-US" dirty="0">
              <a:solidFill>
                <a:schemeClr val="bg1"/>
              </a:solidFill>
            </a:endParaRPr>
          </a:p>
        </p:txBody>
      </p:sp>
      <p:sp>
        <p:nvSpPr>
          <p:cNvPr id="49" name="文本框40">
            <a:extLst>
              <a:ext uri="{FF2B5EF4-FFF2-40B4-BE49-F238E27FC236}">
                <a16:creationId xmlns:a16="http://schemas.microsoft.com/office/drawing/2014/main" id="{0A28B47D-9DF3-4E6C-9A53-9E6B817D9021}"/>
              </a:ext>
            </a:extLst>
          </p:cNvPr>
          <p:cNvSpPr txBox="1">
            <a:spLocks/>
          </p:cNvSpPr>
          <p:nvPr/>
        </p:nvSpPr>
        <p:spPr>
          <a:xfrm>
            <a:off x="2734009" y="2417365"/>
            <a:ext cx="6723981" cy="38692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solidFill>
                  <a:srgbClr val="0070C0"/>
                </a:solidFill>
              </a:rPr>
              <a:t>Time</a:t>
            </a:r>
            <a:r>
              <a:rPr lang="en-US" altLang="en-US" sz="4000" dirty="0"/>
              <a:t>：</a:t>
            </a:r>
            <a:r>
              <a:rPr lang="en-US" altLang="en-US" sz="4000" dirty="0">
                <a:solidFill>
                  <a:schemeClr val="bg1"/>
                </a:solidFill>
              </a:rPr>
              <a:t>1766—1834</a:t>
            </a:r>
            <a:endParaRPr lang="en-US" sz="4000" dirty="0">
              <a:solidFill>
                <a:schemeClr val="bg1"/>
              </a:solidFill>
            </a:endParaRPr>
          </a:p>
          <a:p>
            <a:r>
              <a:rPr lang="en-US" altLang="en-US" sz="4000" dirty="0">
                <a:solidFill>
                  <a:srgbClr val="0070C0"/>
                </a:solidFill>
              </a:rPr>
              <a:t>Country</a:t>
            </a:r>
            <a:r>
              <a:rPr lang="en-US" altLang="en-US" sz="4000" dirty="0"/>
              <a:t>: </a:t>
            </a:r>
            <a:r>
              <a:rPr lang="en-US" altLang="en-US" sz="4000" dirty="0">
                <a:solidFill>
                  <a:schemeClr val="bg1"/>
                </a:solidFill>
              </a:rPr>
              <a:t>Britain</a:t>
            </a:r>
            <a:endParaRPr lang="en-US" sz="4000" dirty="0">
              <a:solidFill>
                <a:schemeClr val="bg1"/>
              </a:solidFill>
            </a:endParaRPr>
          </a:p>
          <a:p>
            <a:r>
              <a:rPr lang="en-US" altLang="en-US" sz="4000" dirty="0">
                <a:solidFill>
                  <a:schemeClr val="bg1"/>
                </a:solidFill>
              </a:rPr>
              <a:t>Clergyman, Demographer and Political economist</a:t>
            </a:r>
            <a:endParaRPr lang="en-US" sz="4000" dirty="0">
              <a:solidFill>
                <a:schemeClr val="bg1"/>
              </a:solidFill>
            </a:endParaRPr>
          </a:p>
          <a:p>
            <a:r>
              <a:rPr lang="en-US" altLang="en-US" sz="4000" dirty="0">
                <a:solidFill>
                  <a:schemeClr val="bg1"/>
                </a:solidFill>
              </a:rPr>
              <a:t>He is famous for his theory of population </a:t>
            </a:r>
            <a:endParaRPr lang="en-US" sz="4000" dirty="0">
              <a:solidFill>
                <a:schemeClr val="bg1"/>
              </a:solidFill>
            </a:endParaRPr>
          </a:p>
        </p:txBody>
      </p:sp>
      <p:cxnSp>
        <p:nvCxnSpPr>
          <p:cNvPr id="52" name="直接连接符 51">
            <a:extLst>
              <a:ext uri="{FF2B5EF4-FFF2-40B4-BE49-F238E27FC236}">
                <a16:creationId xmlns:a16="http://schemas.microsoft.com/office/drawing/2014/main" id="{AF018714-4E64-41EB-855D-CA85C0047570}"/>
              </a:ext>
            </a:extLst>
          </p:cNvPr>
          <p:cNvCxnSpPr>
            <a:stCxn id="24" idx="0"/>
          </p:cNvCxnSpPr>
          <p:nvPr/>
        </p:nvCxnSpPr>
        <p:spPr>
          <a:xfrm flipV="1">
            <a:off x="1523367" y="2184400"/>
            <a:ext cx="915033" cy="3088843"/>
          </a:xfrm>
          <a:prstGeom prst="line">
            <a:avLst/>
          </a:prstGeom>
        </p:spPr>
        <p:style>
          <a:lnRef idx="1">
            <a:schemeClr val="accent3"/>
          </a:lnRef>
          <a:fillRef idx="0">
            <a:schemeClr val="accent3"/>
          </a:fillRef>
          <a:effectRef idx="0">
            <a:schemeClr val="accent3"/>
          </a:effectRef>
          <a:fontRef idx="minor">
            <a:schemeClr val="tx1"/>
          </a:fontRef>
        </p:style>
      </p:cxnSp>
      <p:pic>
        <p:nvPicPr>
          <p:cNvPr id="60" name="图片 59">
            <a:extLst>
              <a:ext uri="{FF2B5EF4-FFF2-40B4-BE49-F238E27FC236}">
                <a16:creationId xmlns:a16="http://schemas.microsoft.com/office/drawing/2014/main" id="{E3500141-BB20-42ED-97EF-D7037C5B26E7}"/>
              </a:ext>
            </a:extLst>
          </p:cNvPr>
          <p:cNvPicPr>
            <a:picLocks/>
          </p:cNvPicPr>
          <p:nvPr/>
        </p:nvPicPr>
        <p:blipFill>
          <a:blip r:embed="rId15">
            <a:duotone>
              <a:prstClr val="black"/>
              <a:schemeClr val="tx2">
                <a:tint val="45000"/>
                <a:satMod val="400000"/>
              </a:schemeClr>
            </a:duotone>
            <a:extLst>
              <a:ext uri="{BEBA8EAE-BF5A-486C-A8C5-ECC9F3942E4B}">
                <a14:imgProps xmlns:a14="http://schemas.microsoft.com/office/drawing/2010/main">
                  <a14:imgLayer r:embed="rId16">
                    <a14:imgEffect>
                      <a14:brightnessContrast bright="-34000"/>
                    </a14:imgEffect>
                  </a14:imgLayer>
                </a14:imgProps>
              </a:ext>
            </a:extLst>
          </a:blip>
          <a:stretch>
            <a:fillRect/>
          </a:stretch>
        </p:blipFill>
        <p:spPr>
          <a:xfrm>
            <a:off x="8161828" y="1303167"/>
            <a:ext cx="2485045" cy="3849062"/>
          </a:xfrm>
          <a:prstGeom prst="rect">
            <a:avLst/>
          </a:prstGeom>
          <a:ln>
            <a:noFill/>
          </a:ln>
          <a:effectLst>
            <a:outerShdw blurRad="292100" dist="139700" dir="2700000" algn="tl" rotWithShape="0">
              <a:srgbClr val="333333">
                <a:alpha val="65000"/>
              </a:srgbClr>
            </a:outerShdw>
          </a:effectLst>
        </p:spPr>
      </p:pic>
      <p:sp>
        <p:nvSpPr>
          <p:cNvPr id="55" name="标题 1048647">
            <a:extLst>
              <a:ext uri="{FF2B5EF4-FFF2-40B4-BE49-F238E27FC236}">
                <a16:creationId xmlns:a16="http://schemas.microsoft.com/office/drawing/2014/main" id="{672B046D-638D-48EA-9652-90DA81021E0A}"/>
              </a:ext>
            </a:extLst>
          </p:cNvPr>
          <p:cNvSpPr txBox="1">
            <a:spLocks/>
          </p:cNvSpPr>
          <p:nvPr/>
        </p:nvSpPr>
        <p:spPr>
          <a:xfrm>
            <a:off x="2921000" y="259397"/>
            <a:ext cx="47752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dirty="0">
                <a:solidFill>
                  <a:schemeClr val="bg1"/>
                </a:solidFill>
              </a:rPr>
              <a:t>Malthusian logic</a:t>
            </a:r>
          </a:p>
          <a:p>
            <a:r>
              <a:rPr lang="en-US" altLang="en-US" sz="5000" dirty="0">
                <a:solidFill>
                  <a:schemeClr val="bg1"/>
                </a:solidFill>
              </a:rPr>
              <a:t>(</a:t>
            </a:r>
            <a:r>
              <a:rPr lang="en-US" altLang="en-US" sz="5000" dirty="0" err="1">
                <a:solidFill>
                  <a:schemeClr val="bg1"/>
                </a:solidFill>
              </a:rPr>
              <a:t>马尔萨斯逻辑</a:t>
            </a:r>
            <a:r>
              <a:rPr lang="en-US" altLang="en-US" sz="5000" dirty="0">
                <a:solidFill>
                  <a:schemeClr val="bg1"/>
                </a:solidFill>
              </a:rPr>
              <a:t>)</a:t>
            </a:r>
            <a:endParaRPr lang="en-US" sz="5000" dirty="0">
              <a:solidFill>
                <a:schemeClr val="bg1"/>
              </a:solidFill>
            </a:endParaRPr>
          </a:p>
        </p:txBody>
      </p:sp>
      <p:sp>
        <p:nvSpPr>
          <p:cNvPr id="57" name="文本框 1048649">
            <a:extLst>
              <a:ext uri="{FF2B5EF4-FFF2-40B4-BE49-F238E27FC236}">
                <a16:creationId xmlns:a16="http://schemas.microsoft.com/office/drawing/2014/main" id="{00339DDB-6454-4AA0-BA16-0AE4B2566AF9}"/>
              </a:ext>
            </a:extLst>
          </p:cNvPr>
          <p:cNvSpPr txBox="1"/>
          <p:nvPr/>
        </p:nvSpPr>
        <p:spPr>
          <a:xfrm>
            <a:off x="2787649" y="1929472"/>
            <a:ext cx="6317162" cy="3108543"/>
          </a:xfrm>
          <a:prstGeom prst="rect">
            <a:avLst/>
          </a:prstGeom>
        </p:spPr>
        <p:txBody>
          <a:bodyPr wrap="square" rtlCol="0">
            <a:spAutoFit/>
          </a:bodyPr>
          <a:lstStyle/>
          <a:p>
            <a:pPr algn="just"/>
            <a:r>
              <a:rPr lang="en-US" sz="2800" dirty="0">
                <a:solidFill>
                  <a:schemeClr val="bg1"/>
                </a:solidFill>
              </a:rPr>
              <a:t>In essay on Population (1798) he argued that without the practice of moral restraint" the population tends to increase at a greater rate than its means of subsistence, unless war, famine, or disease intervenes or efforts are made to limit population.</a:t>
            </a:r>
          </a:p>
        </p:txBody>
      </p:sp>
      <p:sp>
        <p:nvSpPr>
          <p:cNvPr id="59" name="文本框 58">
            <a:extLst>
              <a:ext uri="{FF2B5EF4-FFF2-40B4-BE49-F238E27FC236}">
                <a16:creationId xmlns:a16="http://schemas.microsoft.com/office/drawing/2014/main" id="{8C879D3B-3A7C-48BD-B0B8-5E3284042F34}"/>
              </a:ext>
            </a:extLst>
          </p:cNvPr>
          <p:cNvSpPr txBox="1"/>
          <p:nvPr/>
        </p:nvSpPr>
        <p:spPr>
          <a:xfrm>
            <a:off x="2787649" y="5174099"/>
            <a:ext cx="7780201" cy="1200329"/>
          </a:xfrm>
          <a:prstGeom prst="rect">
            <a:avLst/>
          </a:prstGeom>
          <a:noFill/>
        </p:spPr>
        <p:txBody>
          <a:bodyPr wrap="square">
            <a:spAutoFit/>
          </a:bodyPr>
          <a:lstStyle/>
          <a:p>
            <a:r>
              <a:rPr lang="en-US" altLang="en-US" sz="2400" dirty="0" err="1">
                <a:solidFill>
                  <a:schemeClr val="bg1"/>
                </a:solidFill>
              </a:rPr>
              <a:t>在《论人口</a:t>
            </a:r>
            <a:r>
              <a:rPr lang="en-US" altLang="en-US" sz="2400" dirty="0">
                <a:solidFill>
                  <a:schemeClr val="bg1"/>
                </a:solidFill>
              </a:rPr>
              <a:t>》(1798)一文中，马尔萨斯认为，如果不实行道德约束，“除非战争、饥荒或疾病进行干预，或采取措施限制人口，否则人口增长的速度将超过其生存手段。”</a:t>
            </a:r>
            <a:endParaRPr lang="en-US" altLang="zh-CN" sz="2400" dirty="0">
              <a:solidFill>
                <a:schemeClr val="bg1"/>
              </a:solidFill>
            </a:endParaRPr>
          </a:p>
        </p:txBody>
      </p:sp>
    </p:spTree>
    <p:extLst>
      <p:ext uri="{BB962C8B-B14F-4D97-AF65-F5344CB8AC3E}">
        <p14:creationId xmlns:p14="http://schemas.microsoft.com/office/powerpoint/2010/main" val="1717941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32"/>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29"/>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childTnLst>
                          </p:cTn>
                        </p:par>
                        <p:par>
                          <p:cTn id="35" fill="hold">
                            <p:stCondLst>
                              <p:cond delay="0"/>
                            </p:stCondLst>
                            <p:childTnLst>
                              <p:par>
                                <p:cTn id="36" presetID="10" presetClass="entr" presetSubtype="0"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34"/>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0"/>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43"/>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47"/>
                                        </p:tgtEl>
                                        <p:attrNameLst>
                                          <p:attrName>style.visibility</p:attrName>
                                        </p:attrNameLst>
                                      </p:cBhvr>
                                      <p:to>
                                        <p:strVal val="hidden"/>
                                      </p:to>
                                    </p:set>
                                  </p:childTnLst>
                                </p:cTn>
                              </p:par>
                            </p:childTnLst>
                          </p:cTn>
                        </p:par>
                        <p:par>
                          <p:cTn id="58" fill="hold">
                            <p:stCondLst>
                              <p:cond delay="0"/>
                            </p:stCondLst>
                            <p:childTnLst>
                              <p:par>
                                <p:cTn id="59" presetID="10" presetClass="entr" presetSubtype="0" fill="hold"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48"/>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50"/>
                                        </p:tgtEl>
                                        <p:attrNameLst>
                                          <p:attrName>style.visibility</p:attrName>
                                        </p:attrNameLst>
                                      </p:cBhvr>
                                      <p:to>
                                        <p:strVal val="hidden"/>
                                      </p:to>
                                    </p:set>
                                  </p:childTnLst>
                                </p:cTn>
                              </p:par>
                            </p:childTnLst>
                          </p:cTn>
                        </p:par>
                        <p:par>
                          <p:cTn id="79" fill="hold">
                            <p:stCondLst>
                              <p:cond delay="0"/>
                            </p:stCondLst>
                            <p:childTnLst>
                              <p:par>
                                <p:cTn id="80" presetID="10" presetClass="entr" presetSubtype="0" fill="hold" grpId="0" nodeType="after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fade">
                                      <p:cBhvr>
                                        <p:cTn id="88" dur="500"/>
                                        <p:tgtEl>
                                          <p:spTgt spid="59"/>
                                        </p:tgtEl>
                                      </p:cBhvr>
                                    </p:animEffect>
                                  </p:childTnLst>
                                </p:cTn>
                              </p:par>
                              <p:par>
                                <p:cTn id="89" presetID="1" presetClass="entr" presetSubtype="0"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1" grpId="0"/>
      <p:bldP spid="31" grpId="1"/>
      <p:bldP spid="40" grpId="0"/>
      <p:bldP spid="40" grpId="1"/>
      <p:bldP spid="48" grpId="0"/>
      <p:bldP spid="48" grpId="1"/>
      <p:bldP spid="49" grpId="0"/>
      <p:bldP spid="49" grpId="1"/>
      <p:bldP spid="55" grpId="0"/>
      <p:bldP spid="57"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E75873-4C34-4536-B160-8F52AC338F50}"/>
              </a:ext>
            </a:extLst>
          </p:cNvPr>
          <p:cNvSpPr txBox="1"/>
          <p:nvPr/>
        </p:nvSpPr>
        <p:spPr>
          <a:xfrm>
            <a:off x="260272" y="1711309"/>
            <a:ext cx="1704068" cy="584775"/>
          </a:xfrm>
          <a:prstGeom prst="rect">
            <a:avLst/>
          </a:prstGeom>
          <a:noFill/>
        </p:spPr>
        <p:txBody>
          <a:bodyPr wrap="square">
            <a:spAutoFit/>
          </a:bodyPr>
          <a:lstStyle/>
          <a:p>
            <a:pPr algn="just"/>
            <a:r>
              <a:rPr lang="en-US" altLang="zh-CN" sz="1600" b="1" dirty="0">
                <a:solidFill>
                  <a:schemeClr val="bg1"/>
                </a:solidFill>
                <a:effectLst>
                  <a:outerShdw blurRad="38100" dist="38100" dir="2700000" algn="tl">
                    <a:srgbClr val="000000">
                      <a:alpha val="43137"/>
                    </a:srgbClr>
                  </a:outerShdw>
                </a:effectLst>
              </a:rPr>
              <a:t>the Human </a:t>
            </a:r>
          </a:p>
          <a:p>
            <a:pPr algn="just"/>
            <a:r>
              <a:rPr lang="en-US" altLang="zh-CN" sz="1600" b="1" dirty="0">
                <a:solidFill>
                  <a:schemeClr val="bg1"/>
                </a:solidFill>
                <a:effectLst>
                  <a:outerShdw blurRad="38100" dist="38100" dir="2700000" algn="tl">
                    <a:srgbClr val="000000">
                      <a:alpha val="43137"/>
                    </a:srgbClr>
                  </a:outerShdw>
                </a:effectLst>
              </a:rPr>
              <a:t>Genome Project</a:t>
            </a:r>
            <a:endParaRPr lang="zh-CN" altLang="en-US" sz="1600" dirty="0"/>
          </a:p>
        </p:txBody>
      </p:sp>
      <p:grpSp>
        <p:nvGrpSpPr>
          <p:cNvPr id="2" name="组合 1">
            <a:extLst>
              <a:ext uri="{FF2B5EF4-FFF2-40B4-BE49-F238E27FC236}">
                <a16:creationId xmlns:a16="http://schemas.microsoft.com/office/drawing/2014/main" id="{862039C0-56B6-43DF-BB4F-885023CB2E80}"/>
              </a:ext>
            </a:extLst>
          </p:cNvPr>
          <p:cNvGrpSpPr>
            <a:grpSpLocks noChangeAspect="1"/>
          </p:cNvGrpSpPr>
          <p:nvPr/>
        </p:nvGrpSpPr>
        <p:grpSpPr>
          <a:xfrm>
            <a:off x="384018" y="582918"/>
            <a:ext cx="1139349" cy="1002042"/>
            <a:chOff x="922732" y="1041217"/>
            <a:chExt cx="1243176" cy="1109979"/>
          </a:xfrm>
          <a:effectLst>
            <a:outerShdw blurRad="152400" dist="317500" dir="5400000" sx="90000" sy="-19000" rotWithShape="0">
              <a:prstClr val="black">
                <a:alpha val="15000"/>
              </a:prstClr>
            </a:outerShdw>
          </a:effectLst>
        </p:grpSpPr>
        <p:sp>
          <p:nvSpPr>
            <p:cNvPr id="3" name="六边形 2">
              <a:extLst>
                <a:ext uri="{FF2B5EF4-FFF2-40B4-BE49-F238E27FC236}">
                  <a16:creationId xmlns:a16="http://schemas.microsoft.com/office/drawing/2014/main" id="{AEA95014-4DF3-4DBB-833C-7AC180199092}"/>
                </a:ext>
              </a:extLst>
            </p:cNvPr>
            <p:cNvSpPr>
              <a:spLocks noChangeAspect="1"/>
            </p:cNvSpPr>
            <p:nvPr/>
          </p:nvSpPr>
          <p:spPr>
            <a:xfrm>
              <a:off x="995913" y="1101273"/>
              <a:ext cx="1117600" cy="997857"/>
            </a:xfrm>
            <a:prstGeom prst="hexagon">
              <a:avLst/>
            </a:prstGeom>
            <a:blipFill dpi="0" rotWithShape="1">
              <a:blip r:embed="rId4"/>
              <a:srcRect/>
              <a:stretch>
                <a:fillRect l="-18000" t="-24000" r="-20000" b="-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六边形 3">
              <a:extLst>
                <a:ext uri="{FF2B5EF4-FFF2-40B4-BE49-F238E27FC236}">
                  <a16:creationId xmlns:a16="http://schemas.microsoft.com/office/drawing/2014/main" id="{47570B68-608E-4B40-9D3A-4D9FFE463E24}"/>
                </a:ext>
              </a:extLst>
            </p:cNvPr>
            <p:cNvSpPr>
              <a:spLocks noChangeAspect="1"/>
            </p:cNvSpPr>
            <p:nvPr/>
          </p:nvSpPr>
          <p:spPr>
            <a:xfrm>
              <a:off x="922732" y="1041217"/>
              <a:ext cx="1243176" cy="1109979"/>
            </a:xfrm>
            <a:prstGeom prst="hexagon">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12C4B397-3C5E-442A-8181-30854D68DE91}"/>
              </a:ext>
            </a:extLst>
          </p:cNvPr>
          <p:cNvSpPr txBox="1"/>
          <p:nvPr/>
        </p:nvSpPr>
        <p:spPr>
          <a:xfrm>
            <a:off x="600632" y="3921762"/>
            <a:ext cx="730328" cy="338554"/>
          </a:xfrm>
          <a:prstGeom prst="rect">
            <a:avLst/>
          </a:prstGeom>
          <a:noFill/>
        </p:spPr>
        <p:txBody>
          <a:bodyPr wrap="square">
            <a:spAutoFit/>
          </a:bodyPr>
          <a:lstStyle/>
          <a:p>
            <a:r>
              <a:rPr lang="en-US" altLang="zh-CN" sz="1600" b="1" dirty="0">
                <a:solidFill>
                  <a:srgbClr val="FFFFFF"/>
                </a:solidFill>
                <a:latin typeface="迷你简卡通" pitchFamily="65" charset="-122"/>
                <a:ea typeface="迷你简卡通" pitchFamily="65" charset="-122"/>
              </a:rPr>
              <a:t>M.R.I.</a:t>
            </a:r>
            <a:endParaRPr lang="zh-CN" altLang="en-US" sz="1600" b="1" dirty="0">
              <a:solidFill>
                <a:srgbClr val="FFFFFF"/>
              </a:solidFill>
              <a:latin typeface="迷你简卡通" pitchFamily="65" charset="-122"/>
              <a:ea typeface="迷你简卡通" pitchFamily="65" charset="-122"/>
            </a:endParaRPr>
          </a:p>
        </p:txBody>
      </p:sp>
      <p:grpSp>
        <p:nvGrpSpPr>
          <p:cNvPr id="6" name="组合 5">
            <a:extLst>
              <a:ext uri="{FF2B5EF4-FFF2-40B4-BE49-F238E27FC236}">
                <a16:creationId xmlns:a16="http://schemas.microsoft.com/office/drawing/2014/main" id="{C0F077DB-BB51-48EB-B9A7-2E47C552A9F8}"/>
              </a:ext>
            </a:extLst>
          </p:cNvPr>
          <p:cNvGrpSpPr>
            <a:grpSpLocks noChangeAspect="1"/>
          </p:cNvGrpSpPr>
          <p:nvPr/>
        </p:nvGrpSpPr>
        <p:grpSpPr>
          <a:xfrm>
            <a:off x="384018" y="2726678"/>
            <a:ext cx="1139349" cy="1002042"/>
            <a:chOff x="922732" y="1041217"/>
            <a:chExt cx="1243176" cy="1109979"/>
          </a:xfrm>
          <a:effectLst>
            <a:outerShdw blurRad="152400" dist="317500" dir="5400000" sx="90000" sy="-19000" rotWithShape="0">
              <a:prstClr val="black">
                <a:alpha val="15000"/>
              </a:prstClr>
            </a:outerShdw>
          </a:effectLst>
        </p:grpSpPr>
        <p:sp>
          <p:nvSpPr>
            <p:cNvPr id="7" name="六边形 6">
              <a:extLst>
                <a:ext uri="{FF2B5EF4-FFF2-40B4-BE49-F238E27FC236}">
                  <a16:creationId xmlns:a16="http://schemas.microsoft.com/office/drawing/2014/main" id="{50CD03AB-F0FD-4E8F-B243-541B7E5AA173}"/>
                </a:ext>
              </a:extLst>
            </p:cNvPr>
            <p:cNvSpPr>
              <a:spLocks noChangeAspect="1"/>
            </p:cNvSpPr>
            <p:nvPr/>
          </p:nvSpPr>
          <p:spPr>
            <a:xfrm>
              <a:off x="995913" y="1097277"/>
              <a:ext cx="1117600" cy="997857"/>
            </a:xfrm>
            <a:prstGeom prst="hexagon">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六边形 7">
              <a:extLst>
                <a:ext uri="{FF2B5EF4-FFF2-40B4-BE49-F238E27FC236}">
                  <a16:creationId xmlns:a16="http://schemas.microsoft.com/office/drawing/2014/main" id="{5C440F21-0C83-48E3-8F0A-105171055B59}"/>
                </a:ext>
              </a:extLst>
            </p:cNvPr>
            <p:cNvSpPr>
              <a:spLocks noChangeAspect="1"/>
            </p:cNvSpPr>
            <p:nvPr/>
          </p:nvSpPr>
          <p:spPr>
            <a:xfrm>
              <a:off x="922732" y="1041217"/>
              <a:ext cx="1243176" cy="1109979"/>
            </a:xfrm>
            <a:prstGeom prst="hexagon">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978A073C-A748-416E-8CF3-3E54A4FD78FD}"/>
              </a:ext>
            </a:extLst>
          </p:cNvPr>
          <p:cNvSpPr txBox="1"/>
          <p:nvPr/>
        </p:nvSpPr>
        <p:spPr>
          <a:xfrm>
            <a:off x="161808" y="5947616"/>
            <a:ext cx="1802532" cy="338554"/>
          </a:xfrm>
          <a:prstGeom prst="rect">
            <a:avLst/>
          </a:prstGeom>
          <a:noFill/>
        </p:spPr>
        <p:txBody>
          <a:bodyPr wrap="square">
            <a:spAutoFit/>
          </a:bodyPr>
          <a:lstStyle/>
          <a:p>
            <a:r>
              <a:rPr lang="en-US" altLang="zh-CN" sz="1600" b="1" dirty="0">
                <a:solidFill>
                  <a:srgbClr val="FFFFFF"/>
                </a:solidFill>
                <a:latin typeface="迷你简卡通" pitchFamily="65" charset="-122"/>
                <a:ea typeface="迷你简卡通" pitchFamily="65" charset="-122"/>
              </a:rPr>
              <a:t>Butterfly Effect</a:t>
            </a:r>
            <a:r>
              <a:rPr lang="en-US" altLang="zh-CN" sz="1200" dirty="0">
                <a:solidFill>
                  <a:srgbClr val="FFFFFF"/>
                </a:solidFill>
                <a:latin typeface="迷你简卡通" pitchFamily="65" charset="-122"/>
                <a:ea typeface="迷你简卡通" pitchFamily="65" charset="-122"/>
              </a:rPr>
              <a:t> </a:t>
            </a:r>
            <a:endParaRPr lang="zh-CN" altLang="en-US" sz="1200" dirty="0">
              <a:solidFill>
                <a:srgbClr val="FFFFFF"/>
              </a:solidFill>
              <a:latin typeface="迷你简卡通" pitchFamily="65" charset="-122"/>
              <a:ea typeface="迷你简卡通" pitchFamily="65" charset="-122"/>
            </a:endParaRPr>
          </a:p>
        </p:txBody>
      </p:sp>
      <p:grpSp>
        <p:nvGrpSpPr>
          <p:cNvPr id="10" name="组合 9">
            <a:extLst>
              <a:ext uri="{FF2B5EF4-FFF2-40B4-BE49-F238E27FC236}">
                <a16:creationId xmlns:a16="http://schemas.microsoft.com/office/drawing/2014/main" id="{CAC303F7-82F5-479C-AFF4-20EA7710CA11}"/>
              </a:ext>
            </a:extLst>
          </p:cNvPr>
          <p:cNvGrpSpPr>
            <a:grpSpLocks noChangeAspect="1"/>
          </p:cNvGrpSpPr>
          <p:nvPr/>
        </p:nvGrpSpPr>
        <p:grpSpPr>
          <a:xfrm>
            <a:off x="384018" y="4772222"/>
            <a:ext cx="1139349" cy="1002042"/>
            <a:chOff x="922732" y="1041217"/>
            <a:chExt cx="1243176" cy="1109979"/>
          </a:xfrm>
          <a:effectLst>
            <a:outerShdw blurRad="152400" dist="317500" dir="5400000" sx="90000" sy="-19000" rotWithShape="0">
              <a:prstClr val="black">
                <a:alpha val="15000"/>
              </a:prstClr>
            </a:outerShdw>
          </a:effectLst>
        </p:grpSpPr>
        <p:sp>
          <p:nvSpPr>
            <p:cNvPr id="11" name="六边形 10">
              <a:extLst>
                <a:ext uri="{FF2B5EF4-FFF2-40B4-BE49-F238E27FC236}">
                  <a16:creationId xmlns:a16="http://schemas.microsoft.com/office/drawing/2014/main" id="{125A66C7-FC7A-4A60-AAA5-2FB050A70D00}"/>
                </a:ext>
              </a:extLst>
            </p:cNvPr>
            <p:cNvSpPr>
              <a:spLocks noChangeAspect="1"/>
            </p:cNvSpPr>
            <p:nvPr/>
          </p:nvSpPr>
          <p:spPr>
            <a:xfrm>
              <a:off x="985520" y="1097279"/>
              <a:ext cx="1117600" cy="997857"/>
            </a:xfrm>
            <a:prstGeom prst="hexagon">
              <a:avLst/>
            </a:prstGeom>
            <a:blipFill dpi="0" rotWithShape="1">
              <a:blip r:embed="rId6"/>
              <a:srcRect/>
              <a:stretch>
                <a:fillRect l="4000" t="1000" r="4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六边形 11">
              <a:extLst>
                <a:ext uri="{FF2B5EF4-FFF2-40B4-BE49-F238E27FC236}">
                  <a16:creationId xmlns:a16="http://schemas.microsoft.com/office/drawing/2014/main" id="{497E29C9-746B-4A80-A43B-C52024B3B8FA}"/>
                </a:ext>
              </a:extLst>
            </p:cNvPr>
            <p:cNvSpPr>
              <a:spLocks noChangeAspect="1"/>
            </p:cNvSpPr>
            <p:nvPr/>
          </p:nvSpPr>
          <p:spPr>
            <a:xfrm>
              <a:off x="922732" y="1041217"/>
              <a:ext cx="1243176" cy="1109979"/>
            </a:xfrm>
            <a:prstGeom prst="hexagon">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 descr="IMG_20210320_200148">
            <a:extLst>
              <a:ext uri="{FF2B5EF4-FFF2-40B4-BE49-F238E27FC236}">
                <a16:creationId xmlns:a16="http://schemas.microsoft.com/office/drawing/2014/main" id="{F2F0EB08-0783-41AA-ACC0-470C8E61F73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7000"/>
                    </a14:imgEffect>
                  </a14:imgLayer>
                </a14:imgProps>
              </a:ext>
              <a:ext uri="{28A0092B-C50C-407E-A947-70E740481C1C}">
                <a14:useLocalDpi xmlns:a14="http://schemas.microsoft.com/office/drawing/2010/main" val="0"/>
              </a:ext>
            </a:extLst>
          </a:blip>
          <a:srcRect/>
          <a:stretch>
            <a:fillRect/>
          </a:stretch>
        </p:blipFill>
        <p:spPr bwMode="auto">
          <a:xfrm>
            <a:off x="2552567" y="2463222"/>
            <a:ext cx="3543433" cy="281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 descr="IMG_20210320_200133">
            <a:extLst>
              <a:ext uri="{FF2B5EF4-FFF2-40B4-BE49-F238E27FC236}">
                <a16:creationId xmlns:a16="http://schemas.microsoft.com/office/drawing/2014/main" id="{3FD51CBE-C712-435C-9ACE-EFC96AB2FF6A}"/>
              </a:ext>
            </a:extLst>
          </p:cNvPr>
          <p:cNvPicPr>
            <a:picLocks noChangeArrowheads="1"/>
          </p:cNvPicPr>
          <p:nvPr/>
        </p:nvPicPr>
        <p:blipFill>
          <a:blip r:embed="rId9">
            <a:extLst>
              <a:ext uri="{BEBA8EAE-BF5A-486C-A8C5-ECC9F3942E4B}">
                <a14:imgProps xmlns:a14="http://schemas.microsoft.com/office/drawing/2010/main">
                  <a14:imgLayer r:embed="rId10">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7227059" y="1533895"/>
            <a:ext cx="3236598" cy="401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050955">
            <a:extLst>
              <a:ext uri="{FF2B5EF4-FFF2-40B4-BE49-F238E27FC236}">
                <a16:creationId xmlns:a16="http://schemas.microsoft.com/office/drawing/2014/main" id="{44553FE3-540F-4A0F-B0AE-38B3C4A054D0}"/>
              </a:ext>
            </a:extLst>
          </p:cNvPr>
          <p:cNvSpPr>
            <a:spLocks noChangeArrowheads="1"/>
          </p:cNvSpPr>
          <p:nvPr/>
        </p:nvSpPr>
        <p:spPr bwMode="auto">
          <a:xfrm>
            <a:off x="2191385" y="556236"/>
            <a:ext cx="780923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solidFill>
                  <a:schemeClr val="accent5">
                    <a:lumMod val="7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Time: </a:t>
            </a:r>
            <a:r>
              <a:rPr lang="en-US" altLang="zh-CN" dirty="0">
                <a:solidFill>
                  <a:srgbClr val="FFFFFF"/>
                </a:solidFill>
                <a:latin typeface="Adobe 黑体 Std R" panose="020B0400000000000000" pitchFamily="34" charset="-122"/>
                <a:ea typeface="Adobe 黑体 Std R" panose="020B0400000000000000" pitchFamily="34" charset="-122"/>
              </a:rPr>
              <a:t>in 1990</a:t>
            </a:r>
            <a:endParaRPr lang="en-US" altLang="en-US" dirty="0">
              <a:solidFill>
                <a:srgbClr val="FFFFFF"/>
              </a:solidFill>
              <a:latin typeface="Adobe 黑体 Std R" panose="020B0400000000000000" pitchFamily="34" charset="-122"/>
              <a:ea typeface="Adobe 黑体 Std R" panose="020B0400000000000000" pitchFamily="34" charset="-122"/>
            </a:endParaRPr>
          </a:p>
          <a:p>
            <a:r>
              <a:rPr lang="en-US" altLang="zh-CN" dirty="0">
                <a:solidFill>
                  <a:schemeClr val="accent5">
                    <a:lumMod val="7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Countries: </a:t>
            </a:r>
            <a:r>
              <a:rPr lang="en-US" altLang="zh-CN" dirty="0">
                <a:solidFill>
                  <a:srgbClr val="FFFFFF"/>
                </a:solidFill>
                <a:latin typeface="Adobe 黑体 Std R" panose="020B0400000000000000" pitchFamily="34" charset="-122"/>
                <a:ea typeface="Adobe 黑体 Std R" panose="020B0400000000000000" pitchFamily="34" charset="-122"/>
              </a:rPr>
              <a:t>the US, the UK, France, Germany, Japan, and China</a:t>
            </a:r>
            <a:endParaRPr lang="en-US" altLang="en-US" dirty="0">
              <a:solidFill>
                <a:srgbClr val="FFFFFF"/>
              </a:solidFill>
              <a:latin typeface="Adobe 黑体 Std R" panose="020B0400000000000000" pitchFamily="34" charset="-122"/>
              <a:ea typeface="Adobe 黑体 Std R" panose="020B0400000000000000" pitchFamily="34" charset="-122"/>
            </a:endParaRPr>
          </a:p>
          <a:p>
            <a:r>
              <a:rPr lang="en-US" altLang="zh-CN" dirty="0">
                <a:solidFill>
                  <a:schemeClr val="accent5">
                    <a:lumMod val="7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Goal: </a:t>
            </a:r>
            <a:r>
              <a:rPr lang="en-US" altLang="zh-CN" dirty="0">
                <a:solidFill>
                  <a:srgbClr val="FFFFFF"/>
                </a:solidFill>
                <a:latin typeface="Adobe 黑体 Std R" panose="020B0400000000000000" pitchFamily="34" charset="-122"/>
                <a:ea typeface="Adobe 黑体 Std R" panose="020B0400000000000000" pitchFamily="34" charset="-122"/>
              </a:rPr>
              <a:t>to provide researchers with powerful tools to understand the genetic factors in human diseases, paving the way for new strategies for their diagnosis, treatment and prevention</a:t>
            </a:r>
          </a:p>
          <a:p>
            <a:pPr indent="-457200"/>
            <a:r>
              <a:rPr lang="en-US" altLang="zh-CN" dirty="0">
                <a:solidFill>
                  <a:schemeClr val="accent5">
                    <a:lumMod val="7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Three major scientific projects</a:t>
            </a:r>
            <a:r>
              <a:rPr lang="zh-CN" altLang="en-US" dirty="0">
                <a:solidFill>
                  <a:schemeClr val="accent5">
                    <a:lumMod val="7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a:t>
            </a:r>
            <a:r>
              <a:rPr lang="en-US" altLang="zh-CN" dirty="0">
                <a:solidFill>
                  <a:srgbClr val="FFFFFF"/>
                </a:solidFill>
                <a:latin typeface="Adobe 黑体 Std R" panose="020B0400000000000000" pitchFamily="34" charset="-122"/>
                <a:ea typeface="Adobe 黑体 Std R" panose="020B0400000000000000" pitchFamily="34" charset="-122"/>
              </a:rPr>
              <a:t>the Human Genome Project</a:t>
            </a:r>
          </a:p>
          <a:p>
            <a:pPr indent="-457200"/>
            <a:r>
              <a:rPr lang="en-US" altLang="zh-CN" sz="1600" dirty="0">
                <a:solidFill>
                  <a:srgbClr val="FFFFFF"/>
                </a:solidFill>
                <a:latin typeface="Adobe 黑体 Std R" panose="020B0400000000000000" pitchFamily="34" charset="-122"/>
                <a:ea typeface="Adobe 黑体 Std R" panose="020B0400000000000000" pitchFamily="34" charset="-122"/>
              </a:rPr>
              <a:t>                                                                         </a:t>
            </a:r>
            <a:r>
              <a:rPr lang="en-US" altLang="zh-CN" dirty="0">
                <a:solidFill>
                  <a:srgbClr val="FFFFFF"/>
                </a:solidFill>
                <a:latin typeface="Adobe 黑体 Std R" panose="020B0400000000000000" pitchFamily="34" charset="-122"/>
                <a:ea typeface="Adobe 黑体 Std R" panose="020B0400000000000000" pitchFamily="34" charset="-122"/>
              </a:rPr>
              <a:t>the Manhattan Atomic Bomb Program</a:t>
            </a:r>
            <a:endParaRPr lang="en-US" altLang="zh-CN" sz="1600" dirty="0">
              <a:solidFill>
                <a:srgbClr val="FFFFFF"/>
              </a:solidFill>
              <a:latin typeface="Adobe 黑体 Std R" panose="020B0400000000000000" pitchFamily="34" charset="-122"/>
              <a:ea typeface="Adobe 黑体 Std R" panose="020B0400000000000000" pitchFamily="34" charset="-122"/>
            </a:endParaRPr>
          </a:p>
          <a:p>
            <a:pPr indent="-457200"/>
            <a:r>
              <a:rPr lang="en-US" altLang="zh-CN" dirty="0">
                <a:solidFill>
                  <a:srgbClr val="FFFFFF"/>
                </a:solidFill>
                <a:latin typeface="Adobe 黑体 Std R" panose="020B0400000000000000" pitchFamily="34" charset="-122"/>
                <a:ea typeface="Adobe 黑体 Std R" panose="020B0400000000000000" pitchFamily="34" charset="-122"/>
              </a:rPr>
              <a:t>                                                                  the Project Apollo</a:t>
            </a:r>
            <a:endParaRPr lang="en-US" altLang="en-US" dirty="0">
              <a:solidFill>
                <a:srgbClr val="FFFFFF"/>
              </a:solidFill>
              <a:latin typeface="Adobe 黑体 Std R" panose="020B0400000000000000" pitchFamily="34" charset="-122"/>
              <a:ea typeface="Adobe 黑体 Std R" panose="020B0400000000000000" pitchFamily="34" charset="-122"/>
            </a:endParaRPr>
          </a:p>
        </p:txBody>
      </p:sp>
      <p:sp>
        <p:nvSpPr>
          <p:cNvPr id="16" name="文本框 15">
            <a:extLst>
              <a:ext uri="{FF2B5EF4-FFF2-40B4-BE49-F238E27FC236}">
                <a16:creationId xmlns:a16="http://schemas.microsoft.com/office/drawing/2014/main" id="{32550A04-6E08-449A-AABA-34AEA1D97615}"/>
              </a:ext>
            </a:extLst>
          </p:cNvPr>
          <p:cNvSpPr txBox="1"/>
          <p:nvPr/>
        </p:nvSpPr>
        <p:spPr>
          <a:xfrm>
            <a:off x="2191385" y="4984991"/>
            <a:ext cx="8272272" cy="1477328"/>
          </a:xfrm>
          <a:prstGeom prst="rect">
            <a:avLst/>
          </a:prstGeom>
          <a:noFill/>
        </p:spPr>
        <p:txBody>
          <a:bodyPr wrap="square">
            <a:spAutoFit/>
          </a:bodyPr>
          <a:lstStyle/>
          <a:p>
            <a:r>
              <a:rPr lang="en-US" altLang="zh-CN" dirty="0">
                <a:solidFill>
                  <a:srgbClr val="FFFFFF"/>
                </a:solidFill>
                <a:latin typeface="Adobe 黑体 Std R" panose="020B0400000000000000" pitchFamily="34" charset="-122"/>
                <a:ea typeface="Adobe 黑体 Std R" panose="020B0400000000000000" pitchFamily="34" charset="-122"/>
              </a:rPr>
              <a:t>人类基因组计划,由美国科学家于1985年率先提出,于1990年正式启动。美、英、法、德、日和我国科学家共同参与了这一预算达30亿美元的人类基因组计划。按照这个计划的设想,在2005年,要把人体内约10万个基因的密码全部解开,同时绘制出人类基因的谱图。换句话说,就是要揭开组成人体4万个基因的30亿个碱基对的秘密。人类基因组计划与曼哈顿原子弹计划和阿波罗计划并称为三大科学计划。</a:t>
            </a:r>
            <a:endParaRPr lang="en-US" altLang="en-US" dirty="0">
              <a:solidFill>
                <a:srgbClr val="FFFFFF"/>
              </a:solidFill>
              <a:latin typeface="Adobe 黑体 Std R" panose="020B0400000000000000" pitchFamily="34" charset="-122"/>
              <a:ea typeface="Adobe 黑体 Std R" panose="020B0400000000000000" pitchFamily="34" charset="-122"/>
            </a:endParaRPr>
          </a:p>
        </p:txBody>
      </p:sp>
      <p:cxnSp>
        <p:nvCxnSpPr>
          <p:cNvPr id="20" name="直接连接符 19">
            <a:extLst>
              <a:ext uri="{FF2B5EF4-FFF2-40B4-BE49-F238E27FC236}">
                <a16:creationId xmlns:a16="http://schemas.microsoft.com/office/drawing/2014/main" id="{5F8381B3-7E43-44F0-90DF-FF4AA400E434}"/>
              </a:ext>
            </a:extLst>
          </p:cNvPr>
          <p:cNvCxnSpPr>
            <a:stCxn id="4" idx="0"/>
          </p:cNvCxnSpPr>
          <p:nvPr/>
        </p:nvCxnSpPr>
        <p:spPr>
          <a:xfrm flipV="1">
            <a:off x="1523367" y="768096"/>
            <a:ext cx="498517" cy="315843"/>
          </a:xfrm>
          <a:prstGeom prst="line">
            <a:avLst/>
          </a:prstGeom>
        </p:spPr>
        <p:style>
          <a:lnRef idx="1">
            <a:schemeClr val="accent3"/>
          </a:lnRef>
          <a:fillRef idx="0">
            <a:schemeClr val="accent3"/>
          </a:fillRef>
          <a:effectRef idx="0">
            <a:schemeClr val="accent3"/>
          </a:effectRef>
          <a:fontRef idx="minor">
            <a:schemeClr val="tx1"/>
          </a:fontRef>
        </p:style>
      </p:cxnSp>
      <p:cxnSp>
        <p:nvCxnSpPr>
          <p:cNvPr id="22" name="直接连接符 21">
            <a:extLst>
              <a:ext uri="{FF2B5EF4-FFF2-40B4-BE49-F238E27FC236}">
                <a16:creationId xmlns:a16="http://schemas.microsoft.com/office/drawing/2014/main" id="{6B164F14-5138-4C87-A20D-E23E81FE5745}"/>
              </a:ext>
            </a:extLst>
          </p:cNvPr>
          <p:cNvCxnSpPr>
            <a:stCxn id="8" idx="0"/>
          </p:cNvCxnSpPr>
          <p:nvPr/>
        </p:nvCxnSpPr>
        <p:spPr>
          <a:xfrm flipV="1">
            <a:off x="1523367" y="1711309"/>
            <a:ext cx="710547" cy="1516390"/>
          </a:xfrm>
          <a:prstGeom prst="line">
            <a:avLst/>
          </a:prstGeom>
        </p:spPr>
        <p:style>
          <a:lnRef idx="1">
            <a:schemeClr val="accent3"/>
          </a:lnRef>
          <a:fillRef idx="0">
            <a:schemeClr val="accent3"/>
          </a:fillRef>
          <a:effectRef idx="0">
            <a:schemeClr val="accent3"/>
          </a:effectRef>
          <a:fontRef idx="minor">
            <a:schemeClr val="tx1"/>
          </a:fontRef>
        </p:style>
      </p:cxnSp>
      <p:pic>
        <p:nvPicPr>
          <p:cNvPr id="25" name="图片 4" descr="IMG_20210320_200232">
            <a:extLst>
              <a:ext uri="{FF2B5EF4-FFF2-40B4-BE49-F238E27FC236}">
                <a16:creationId xmlns:a16="http://schemas.microsoft.com/office/drawing/2014/main" id="{96E592D6-762C-469E-9582-79058452B37C}"/>
              </a:ext>
            </a:extLst>
          </p:cNvPr>
          <p:cNvPicPr>
            <a:picLocks noChangeArrowheads="1"/>
          </p:cNvPicPr>
          <p:nvPr/>
        </p:nvPicPr>
        <p:blipFill>
          <a:blip r:embed="rId11">
            <a:extLst>
              <a:ext uri="{BEBA8EAE-BF5A-486C-A8C5-ECC9F3942E4B}">
                <a14:imgProps xmlns:a14="http://schemas.microsoft.com/office/drawing/2010/main">
                  <a14:imgLayer r:embed="rId12">
                    <a14:imgEffect>
                      <a14:brightnessContrast bright="-43000"/>
                    </a14:imgEffect>
                  </a14:imgLayer>
                </a14:imgProps>
              </a:ext>
              <a:ext uri="{28A0092B-C50C-407E-A947-70E740481C1C}">
                <a14:useLocalDpi xmlns:a14="http://schemas.microsoft.com/office/drawing/2010/main" val="0"/>
              </a:ext>
            </a:extLst>
          </a:blip>
          <a:srcRect/>
          <a:stretch>
            <a:fillRect/>
          </a:stretch>
        </p:blipFill>
        <p:spPr bwMode="auto">
          <a:xfrm>
            <a:off x="3195607" y="3806775"/>
            <a:ext cx="4117413" cy="27767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3" descr="IMG_20210320_200200">
            <a:extLst>
              <a:ext uri="{FF2B5EF4-FFF2-40B4-BE49-F238E27FC236}">
                <a16:creationId xmlns:a16="http://schemas.microsoft.com/office/drawing/2014/main" id="{A43BCEE4-C923-4316-B401-A588A1DCF6FA}"/>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rightnessContrast bright="-42000"/>
                    </a14:imgEffect>
                  </a14:imgLayer>
                </a14:imgProps>
              </a:ext>
              <a:ext uri="{28A0092B-C50C-407E-A947-70E740481C1C}">
                <a14:useLocalDpi xmlns:a14="http://schemas.microsoft.com/office/drawing/2010/main" val="0"/>
              </a:ext>
            </a:extLst>
          </a:blip>
          <a:srcRect l="2873" r="5934"/>
          <a:stretch/>
        </p:blipFill>
        <p:spPr bwMode="auto">
          <a:xfrm>
            <a:off x="2543942" y="196591"/>
            <a:ext cx="3673034" cy="27767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1050967">
            <a:extLst>
              <a:ext uri="{FF2B5EF4-FFF2-40B4-BE49-F238E27FC236}">
                <a16:creationId xmlns:a16="http://schemas.microsoft.com/office/drawing/2014/main" id="{6E273F4F-E111-4874-B3BA-9576B1687454}"/>
              </a:ext>
            </a:extLst>
          </p:cNvPr>
          <p:cNvSpPr>
            <a:spLocks noChangeArrowheads="1"/>
          </p:cNvSpPr>
          <p:nvPr/>
        </p:nvSpPr>
        <p:spPr bwMode="auto">
          <a:xfrm>
            <a:off x="5254314" y="986570"/>
            <a:ext cx="623193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•magnetic resonance </a:t>
            </a:r>
            <a:r>
              <a:rPr lang="en-US" altLang="zh-CN" sz="2000" dirty="0" err="1">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imaging（磁共振成像</a:t>
            </a:r>
            <a:r>
              <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a:t>
            </a:r>
            <a:endParaRPr lang="en-US" altLang="en-US"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a:p>
            <a:endPar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a:p>
            <a:r>
              <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•An imaging technique that uses electromagnetic radiation to obtain images of the body's soft tissues. </a:t>
            </a:r>
            <a:endParaRPr lang="en-US" altLang="en-US"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a:p>
            <a:endPar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a:p>
            <a:r>
              <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•Application fields: physics, chemistry, medical, petrochemical, archaeology.... </a:t>
            </a:r>
            <a:endParaRPr lang="en-US" altLang="en-US"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a:p>
            <a:endPar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a:p>
            <a:r>
              <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•磁共振成像,利用核磁共振原理,通过外加梯度磁场检测所发射出的电磁波,据此可以绘制成物体内部的结构图像,在物理、化学、医疗、石油化工、考古等方面获得了广泛的应用。 </a:t>
            </a:r>
            <a:endParaRPr lang="en-US" altLang="en-US"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p:txBody>
      </p:sp>
      <p:cxnSp>
        <p:nvCxnSpPr>
          <p:cNvPr id="27" name="直接连接符 26">
            <a:extLst>
              <a:ext uri="{FF2B5EF4-FFF2-40B4-BE49-F238E27FC236}">
                <a16:creationId xmlns:a16="http://schemas.microsoft.com/office/drawing/2014/main" id="{E2A8295A-27A7-4B4F-8DB4-77E7E02A4793}"/>
              </a:ext>
            </a:extLst>
          </p:cNvPr>
          <p:cNvCxnSpPr>
            <a:stCxn id="12" idx="0"/>
          </p:cNvCxnSpPr>
          <p:nvPr/>
        </p:nvCxnSpPr>
        <p:spPr>
          <a:xfrm flipV="1">
            <a:off x="1523367" y="1377387"/>
            <a:ext cx="976765" cy="3895856"/>
          </a:xfrm>
          <a:prstGeom prst="line">
            <a:avLst/>
          </a:prstGeom>
        </p:spPr>
        <p:style>
          <a:lnRef idx="1">
            <a:schemeClr val="accent3"/>
          </a:lnRef>
          <a:fillRef idx="0">
            <a:schemeClr val="accent3"/>
          </a:fillRef>
          <a:effectRef idx="0">
            <a:schemeClr val="accent3"/>
          </a:effectRef>
          <a:fontRef idx="minor">
            <a:schemeClr val="tx1"/>
          </a:fontRef>
        </p:style>
      </p:cxnSp>
      <p:pic>
        <p:nvPicPr>
          <p:cNvPr id="29" name="图片 5" descr="IMG_20210320_200248">
            <a:extLst>
              <a:ext uri="{FF2B5EF4-FFF2-40B4-BE49-F238E27FC236}">
                <a16:creationId xmlns:a16="http://schemas.microsoft.com/office/drawing/2014/main" id="{897C4379-3420-4C34-8E54-D3AF8AA7E53D}"/>
              </a:ext>
            </a:extLst>
          </p:cNvPr>
          <p:cNvPicPr>
            <a:picLocks noChangeAspect="1" noChangeArrowheads="1"/>
          </p:cNvPicPr>
          <p:nvPr>
            <p:custDataLst>
              <p:tags r:id="rId1"/>
            </p:custDataLst>
          </p:nvPr>
        </p:nvPicPr>
        <p:blipFill>
          <a:blip r:embed="rId15">
            <a:extLst>
              <a:ext uri="{BEBA8EAE-BF5A-486C-A8C5-ECC9F3942E4B}">
                <a14:imgProps xmlns:a14="http://schemas.microsoft.com/office/drawing/2010/main">
                  <a14:imgLayer r:embed="rId16">
                    <a14:imgEffect>
                      <a14:brightnessContrast bright="-43000"/>
                    </a14:imgEffect>
                  </a14:imgLayer>
                </a14:imgProps>
              </a:ext>
              <a:ext uri="{28A0092B-C50C-407E-A947-70E740481C1C}">
                <a14:useLocalDpi xmlns:a14="http://schemas.microsoft.com/office/drawing/2010/main" val="0"/>
              </a:ext>
            </a:extLst>
          </a:blip>
          <a:srcRect/>
          <a:stretch>
            <a:fillRect/>
          </a:stretch>
        </p:blipFill>
        <p:spPr bwMode="auto">
          <a:xfrm>
            <a:off x="6013654" y="3839791"/>
            <a:ext cx="3949159" cy="28669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9" descr="null">
            <a:extLst>
              <a:ext uri="{FF2B5EF4-FFF2-40B4-BE49-F238E27FC236}">
                <a16:creationId xmlns:a16="http://schemas.microsoft.com/office/drawing/2014/main" id="{4E89BDEC-2C9C-4158-9409-263898750A8F}"/>
              </a:ext>
            </a:extLst>
          </p:cNvPr>
          <p:cNvPicPr>
            <a:picLocks noChangeAspect="1" noChangeArrowheads="1"/>
          </p:cNvPicPr>
          <p:nvPr>
            <p:custDataLst>
              <p:tags r:id="rId2"/>
            </p:custDataLst>
          </p:nvPr>
        </p:nvPicPr>
        <p:blipFill>
          <a:blip r:embed="rId17">
            <a:extLst>
              <a:ext uri="{BEBA8EAE-BF5A-486C-A8C5-ECC9F3942E4B}">
                <a14:imgProps xmlns:a14="http://schemas.microsoft.com/office/drawing/2010/main">
                  <a14:imgLayer r:embed="rId18">
                    <a14:imgEffect>
                      <a14:brightnessContrast bright="-42000"/>
                    </a14:imgEffect>
                  </a14:imgLayer>
                </a14:imgProps>
              </a:ext>
              <a:ext uri="{28A0092B-C50C-407E-A947-70E740481C1C}">
                <a14:useLocalDpi xmlns:a14="http://schemas.microsoft.com/office/drawing/2010/main" val="0"/>
              </a:ext>
            </a:extLst>
          </a:blip>
          <a:srcRect/>
          <a:stretch>
            <a:fillRect/>
          </a:stretch>
        </p:blipFill>
        <p:spPr bwMode="auto">
          <a:xfrm>
            <a:off x="2152070" y="123178"/>
            <a:ext cx="3498850" cy="260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1050979">
            <a:extLst>
              <a:ext uri="{FF2B5EF4-FFF2-40B4-BE49-F238E27FC236}">
                <a16:creationId xmlns:a16="http://schemas.microsoft.com/office/drawing/2014/main" id="{126A8BC2-165C-4F25-839F-7469A3789206}"/>
              </a:ext>
            </a:extLst>
          </p:cNvPr>
          <p:cNvSpPr>
            <a:spLocks noChangeArrowheads="1"/>
          </p:cNvSpPr>
          <p:nvPr/>
        </p:nvSpPr>
        <p:spPr bwMode="auto">
          <a:xfrm>
            <a:off x="3038381" y="1939172"/>
            <a:ext cx="611523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•In the same way that the breeze from a butterfly's wings in Japan may eventually produce a tidal wave in California. (Paragraph 9)</a:t>
            </a:r>
            <a:endParaRPr lang="en-US" altLang="en-US"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a:p>
            <a:endPar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a:p>
            <a:r>
              <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•The phenomenon that a minute localized change in a complex system can have large effects elsewhere. </a:t>
            </a:r>
            <a:endParaRPr lang="en-US" altLang="en-US"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a:p>
            <a:endPar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a:p>
            <a:r>
              <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a:t>
            </a:r>
            <a:r>
              <a:rPr lang="en-US" altLang="zh-CN" sz="2000" dirty="0" err="1">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蝴蝶效应是指在一个动力系统中,初始条件下微小的变化能带动整个系统的长期的巨大的连锁反应。这是一种混沌现象</a:t>
            </a:r>
            <a:r>
              <a:rPr lang="en-US" altLang="zh-CN"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rPr>
              <a:t>。</a:t>
            </a:r>
            <a:endParaRPr lang="en-US" altLang="en-US" sz="2000" dirty="0">
              <a:solidFill>
                <a:schemeClr val="bg1">
                  <a:lumMod val="95000"/>
                </a:schemeClr>
              </a:solidFill>
              <a:effectLst>
                <a:outerShdw blurRad="38100" dist="38100" dir="2700000" algn="tl">
                  <a:srgbClr val="000000">
                    <a:alpha val="43137"/>
                  </a:srgbClr>
                </a:outerShdw>
              </a:effectLst>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3048409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8"/>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6"/>
                                        </p:tgtEl>
                                        <p:attrNameLst>
                                          <p:attrName>style.visibility</p:attrName>
                                        </p:attrNameLst>
                                      </p:cBhvr>
                                      <p:to>
                                        <p:strVal val="hidden"/>
                                      </p:to>
                                    </p:se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2"/>
                                        </p:tgtEl>
                                        <p:attrNameLst>
                                          <p:attrName>style.visibility</p:attrName>
                                        </p:attrNameLst>
                                      </p:cBhvr>
                                      <p:to>
                                        <p:strVal val="hidden"/>
                                      </p:to>
                                    </p:set>
                                  </p:childTnLst>
                                </p:cTn>
                              </p:par>
                            </p:childTnLst>
                          </p:cTn>
                        </p:par>
                        <p:par>
                          <p:cTn id="55" fill="hold">
                            <p:stCondLst>
                              <p:cond delay="0"/>
                            </p:stCondLst>
                            <p:childTnLst>
                              <p:par>
                                <p:cTn id="56" presetID="10" presetClass="entr" presetSubtype="0" fill="hold"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10"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P spid="23" grpId="0"/>
      <p:bldP spid="23" grpId="1"/>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303BBF-985C-4CA5-AEC8-A1E03D5D9D45}"/>
              </a:ext>
            </a:extLst>
          </p:cNvPr>
          <p:cNvSpPr txBox="1"/>
          <p:nvPr/>
        </p:nvSpPr>
        <p:spPr>
          <a:xfrm>
            <a:off x="5259049" y="2968377"/>
            <a:ext cx="1019831" cy="707886"/>
          </a:xfrm>
          <a:prstGeom prst="rect">
            <a:avLst/>
          </a:prstGeom>
          <a:noFill/>
        </p:spPr>
        <p:txBody>
          <a:bodyPr wrap="none" rtlCol="0">
            <a:spAutoFit/>
          </a:bodyPr>
          <a:lstStyle/>
          <a:p>
            <a:r>
              <a:rPr lang="en-US" altLang="zh-CN" sz="4000" dirty="0">
                <a:solidFill>
                  <a:schemeClr val="bg1"/>
                </a:solidFill>
              </a:rPr>
              <a:t>End</a:t>
            </a:r>
            <a:endParaRPr lang="zh-CN" altLang="en-US" sz="4000" dirty="0">
              <a:solidFill>
                <a:schemeClr val="bg1"/>
              </a:solidFill>
            </a:endParaRPr>
          </a:p>
        </p:txBody>
      </p:sp>
    </p:spTree>
    <p:extLst>
      <p:ext uri="{BB962C8B-B14F-4D97-AF65-F5344CB8AC3E}">
        <p14:creationId xmlns:p14="http://schemas.microsoft.com/office/powerpoint/2010/main" val="360284484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07C4706-E63B-4AAC-A419-FBD9F27A4EE3}"/>
              </a:ext>
            </a:extLst>
          </p:cNvPr>
          <p:cNvSpPr txBox="1"/>
          <p:nvPr/>
        </p:nvSpPr>
        <p:spPr>
          <a:xfrm>
            <a:off x="678485" y="3215255"/>
            <a:ext cx="10835017" cy="1862048"/>
          </a:xfrm>
          <a:prstGeom prst="rect">
            <a:avLst/>
          </a:prstGeom>
          <a:noFill/>
          <a:effectLst>
            <a:outerShdw blurRad="50800" dist="38100" dir="5400000" algn="t" rotWithShape="0">
              <a:schemeClr val="bg1">
                <a:lumMod val="75000"/>
                <a:alpha val="40000"/>
              </a:schemeClr>
            </a:outerShdw>
          </a:effectLst>
        </p:spPr>
        <p:txBody>
          <a:bodyPr wrap="none" rtlCol="0">
            <a:spAutoFit/>
          </a:bodyPr>
          <a:lstStyle/>
          <a:p>
            <a:r>
              <a:rPr lang="en-US" altLang="zh-CN" sz="11500" dirty="0">
                <a:ln w="0"/>
                <a:gradFill>
                  <a:gsLst>
                    <a:gs pos="21000">
                      <a:srgbClr val="53575C"/>
                    </a:gs>
                    <a:gs pos="88000">
                      <a:srgbClr val="C5C7CA"/>
                    </a:gs>
                  </a:gsLst>
                  <a:lin ang="5400000"/>
                </a:gradFill>
                <a:latin typeface="Aharoni" panose="02010803020104030203" pitchFamily="2" charset="-79"/>
                <a:ea typeface="MS Gothic" panose="020B0609070205080204" pitchFamily="49" charset="-128"/>
                <a:cs typeface="Aharoni" panose="02010803020104030203" pitchFamily="2" charset="-79"/>
              </a:rPr>
              <a:t>Personal Space</a:t>
            </a:r>
            <a:endParaRPr lang="zh-CN" altLang="en-US" sz="11500" dirty="0">
              <a:ln w="0"/>
              <a:gradFill>
                <a:gsLst>
                  <a:gs pos="21000">
                    <a:srgbClr val="53575C"/>
                  </a:gs>
                  <a:gs pos="88000">
                    <a:srgbClr val="C5C7CA"/>
                  </a:gs>
                </a:gsLst>
                <a:lin ang="5400000"/>
              </a:gradFill>
              <a:latin typeface="Aharoni" panose="02010803020104030203" pitchFamily="2" charset="-79"/>
              <a:ea typeface="MS Gothic" panose="020B0609070205080204" pitchFamily="49" charset="-128"/>
              <a:cs typeface="Aharoni" panose="02010803020104030203" pitchFamily="2" charset="-79"/>
            </a:endParaRPr>
          </a:p>
        </p:txBody>
      </p:sp>
      <p:sp>
        <p:nvSpPr>
          <p:cNvPr id="4" name="文本框 3">
            <a:extLst>
              <a:ext uri="{FF2B5EF4-FFF2-40B4-BE49-F238E27FC236}">
                <a16:creationId xmlns:a16="http://schemas.microsoft.com/office/drawing/2014/main" id="{4C8E7D2A-3BC6-461F-9B1F-0B7F73693477}"/>
              </a:ext>
            </a:extLst>
          </p:cNvPr>
          <p:cNvSpPr txBox="1"/>
          <p:nvPr/>
        </p:nvSpPr>
        <p:spPr>
          <a:xfrm>
            <a:off x="1800588" y="2006488"/>
            <a:ext cx="8590813" cy="2215991"/>
          </a:xfrm>
          <a:prstGeom prst="rect">
            <a:avLst/>
          </a:prstGeom>
          <a:noFill/>
        </p:spPr>
        <p:txBody>
          <a:bodyPr wrap="none" rtlCol="0">
            <a:spAutoFit/>
          </a:bodyPr>
          <a:lstStyle/>
          <a:p>
            <a:r>
              <a:rPr lang="zh-CN" altLang="en-US" sz="13800" b="1" dirty="0">
                <a:solidFill>
                  <a:schemeClr val="bg1"/>
                </a:solidFill>
                <a:effectLst>
                  <a:outerShdw blurRad="38100" dist="38100" dir="2700000" algn="tl">
                    <a:schemeClr val="bg1">
                      <a:lumMod val="95000"/>
                      <a:alpha val="51000"/>
                    </a:schemeClr>
                  </a:outerShdw>
                </a:effectLst>
                <a:latin typeface="方正姚体" panose="02010601030101010101" pitchFamily="2" charset="-122"/>
                <a:ea typeface="方正姚体" panose="02010601030101010101" pitchFamily="2" charset="-122"/>
              </a:rPr>
              <a:t>个 人 空 间</a:t>
            </a:r>
          </a:p>
        </p:txBody>
      </p:sp>
      <p:sp>
        <p:nvSpPr>
          <p:cNvPr id="14" name="椭圆 13">
            <a:extLst>
              <a:ext uri="{FF2B5EF4-FFF2-40B4-BE49-F238E27FC236}">
                <a16:creationId xmlns:a16="http://schemas.microsoft.com/office/drawing/2014/main" id="{6FF87238-3706-4D40-84CA-C3680E0C1521}"/>
              </a:ext>
            </a:extLst>
          </p:cNvPr>
          <p:cNvSpPr>
            <a:spLocks noChangeAspect="1"/>
          </p:cNvSpPr>
          <p:nvPr/>
        </p:nvSpPr>
        <p:spPr>
          <a:xfrm>
            <a:off x="10322429" y="1694471"/>
            <a:ext cx="630022" cy="624034"/>
          </a:xfrm>
          <a:prstGeom prst="ellipse">
            <a:avLst/>
          </a:prstGeom>
          <a:gradFill>
            <a:gsLst>
              <a:gs pos="0">
                <a:srgbClr val="D9E7F9"/>
              </a:gs>
              <a:gs pos="53000">
                <a:srgbClr val="CADEF5"/>
              </a:gs>
              <a:gs pos="100000">
                <a:srgbClr val="B9D3F1"/>
              </a:gs>
            </a:gsLst>
            <a:lin ang="5400000" scaled="1"/>
          </a:gradFill>
          <a:ln>
            <a:noFill/>
          </a:ln>
          <a:effectLst>
            <a:outerShdw blurRad="50800" dist="38100" dir="2700000" algn="tl" rotWithShape="0">
              <a:schemeClr val="bg1">
                <a:lumMod val="65000"/>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17477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B2DFC25-A105-4A1A-B8D4-80A68666D603}"/>
              </a:ext>
            </a:extLst>
          </p:cNvPr>
          <p:cNvSpPr>
            <a:spLocks noChangeAspect="1"/>
          </p:cNvSpPr>
          <p:nvPr/>
        </p:nvSpPr>
        <p:spPr>
          <a:xfrm>
            <a:off x="4399572" y="313217"/>
            <a:ext cx="5343576" cy="5292788"/>
          </a:xfrm>
          <a:prstGeom prst="ellipse">
            <a:avLst/>
          </a:prstGeom>
          <a:gradFill>
            <a:gsLst>
              <a:gs pos="0">
                <a:srgbClr val="D9E7F9"/>
              </a:gs>
              <a:gs pos="53000">
                <a:srgbClr val="CADEF5"/>
              </a:gs>
              <a:gs pos="100000">
                <a:srgbClr val="B9D3F1"/>
              </a:gs>
            </a:gsLst>
            <a:lin ang="5400000" scaled="1"/>
          </a:gradFill>
          <a:ln>
            <a:noFill/>
          </a:ln>
          <a:effectLst>
            <a:outerShdw blurRad="50800" dist="38100" dir="2700000" algn="tl" rotWithShape="0">
              <a:schemeClr val="bg1">
                <a:lumMod val="65000"/>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209876D-116E-4F40-90C1-1DA719635DED}"/>
              </a:ext>
            </a:extLst>
          </p:cNvPr>
          <p:cNvSpPr txBox="1"/>
          <p:nvPr/>
        </p:nvSpPr>
        <p:spPr>
          <a:xfrm>
            <a:off x="3253740" y="1851615"/>
            <a:ext cx="7879080" cy="2215991"/>
          </a:xfrm>
          <a:prstGeom prst="rect">
            <a:avLst/>
          </a:prstGeom>
          <a:noFill/>
        </p:spPr>
        <p:txBody>
          <a:bodyPr wrap="square">
            <a:spAutoFit/>
          </a:bodyPr>
          <a:lstStyle/>
          <a:p>
            <a:r>
              <a:rPr lang="en-US" altLang="zh-CN" sz="13800" dirty="0">
                <a:solidFill>
                  <a:schemeClr val="accent1">
                    <a:lumMod val="60000"/>
                    <a:lumOff val="40000"/>
                  </a:schemeClr>
                </a:solidFill>
                <a:effectLst>
                  <a:outerShdw blurRad="38100" dist="38100" dir="2700000" algn="tl">
                    <a:srgbClr val="000000">
                      <a:alpha val="43137"/>
                    </a:srgbClr>
                  </a:outerShdw>
                </a:effectLst>
                <a:latin typeface="Sigmar One" panose="00000500000000000000" pitchFamily="2" charset="0"/>
                <a:cs typeface="Aharoni" panose="02010803020104030203" pitchFamily="2" charset="-79"/>
              </a:rPr>
              <a:t>Bubble</a:t>
            </a:r>
          </a:p>
        </p:txBody>
      </p:sp>
      <p:pic>
        <p:nvPicPr>
          <p:cNvPr id="8" name="图片 7">
            <a:extLst>
              <a:ext uri="{FF2B5EF4-FFF2-40B4-BE49-F238E27FC236}">
                <a16:creationId xmlns:a16="http://schemas.microsoft.com/office/drawing/2014/main" id="{5D665719-A8ED-4A29-B2FC-24C94488357A}"/>
              </a:ext>
            </a:extLst>
          </p:cNvPr>
          <p:cNvPicPr>
            <a:picLocks noChangeAspect="1"/>
          </p:cNvPicPr>
          <p:nvPr/>
        </p:nvPicPr>
        <p:blipFill>
          <a:blip r:embed="rId2"/>
          <a:stretch>
            <a:fillRect/>
          </a:stretch>
        </p:blipFill>
        <p:spPr>
          <a:xfrm>
            <a:off x="1584960" y="4094200"/>
            <a:ext cx="2651760" cy="2453399"/>
          </a:xfrm>
          <a:prstGeom prst="rect">
            <a:avLst/>
          </a:prstGeom>
        </p:spPr>
      </p:pic>
    </p:spTree>
    <p:extLst>
      <p:ext uri="{BB962C8B-B14F-4D97-AF65-F5344CB8AC3E}">
        <p14:creationId xmlns:p14="http://schemas.microsoft.com/office/powerpoint/2010/main" val="1589712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BDCDCC08-37AA-426F-BD6D-F92B4FF11AA3}"/>
              </a:ext>
            </a:extLst>
          </p:cNvPr>
          <p:cNvSpPr>
            <a:spLocks noChangeAspect="1"/>
          </p:cNvSpPr>
          <p:nvPr/>
        </p:nvSpPr>
        <p:spPr>
          <a:xfrm>
            <a:off x="-3842875" y="-6415411"/>
            <a:ext cx="19877748" cy="19688820"/>
          </a:xfrm>
          <a:prstGeom prst="ellipse">
            <a:avLst/>
          </a:prstGeom>
          <a:gradFill>
            <a:gsLst>
              <a:gs pos="0">
                <a:srgbClr val="D9E7F9"/>
              </a:gs>
              <a:gs pos="53000">
                <a:srgbClr val="CADEF5"/>
              </a:gs>
              <a:gs pos="100000">
                <a:srgbClr val="B9D3F1"/>
              </a:gs>
            </a:gsLst>
            <a:lin ang="5400000" scaled="1"/>
          </a:gradFill>
          <a:ln>
            <a:noFill/>
          </a:ln>
          <a:effectLst>
            <a:outerShdw blurRad="50800" dist="38100" dir="2700000" algn="tl" rotWithShape="0">
              <a:schemeClr val="bg1">
                <a:lumMod val="65000"/>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DADE2F0-BC5B-4E63-B2E7-5D72296E17E2}"/>
              </a:ext>
            </a:extLst>
          </p:cNvPr>
          <p:cNvSpPr txBox="1"/>
          <p:nvPr/>
        </p:nvSpPr>
        <p:spPr>
          <a:xfrm>
            <a:off x="1385372" y="1139486"/>
            <a:ext cx="9421253" cy="3877985"/>
          </a:xfrm>
          <a:prstGeom prst="rect">
            <a:avLst/>
          </a:prstGeom>
          <a:noFill/>
        </p:spPr>
        <p:txBody>
          <a:bodyPr wrap="square">
            <a:spAutoFit/>
          </a:bodyPr>
          <a:lstStyle/>
          <a:p>
            <a:pPr algn="just">
              <a:spcBef>
                <a:spcPts val="600"/>
              </a:spcBef>
              <a:spcAft>
                <a:spcPts val="600"/>
              </a:spcAft>
            </a:pPr>
            <a:r>
              <a:rPr lang="en-US" altLang="zh-CN" sz="2400" dirty="0">
                <a:effectLst>
                  <a:outerShdw blurRad="38100" dist="38100" dir="2700000" algn="tl">
                    <a:srgbClr val="000000">
                      <a:alpha val="43137"/>
                    </a:srgbClr>
                  </a:outerShdw>
                </a:effectLst>
                <a:latin typeface="Bahnschrift Light" panose="020B0502040204020203" pitchFamily="34" charset="0"/>
                <a:ea typeface="Adobe Gothic Std B" panose="020B0800000000000000" pitchFamily="34" charset="-128"/>
              </a:rPr>
              <a:t>Personal space is the area immediately surrounding an individual, sometimes described as an imaginary “bubble” </a:t>
            </a:r>
          </a:p>
          <a:p>
            <a:pPr algn="just">
              <a:spcBef>
                <a:spcPts val="600"/>
              </a:spcBef>
              <a:spcAft>
                <a:spcPts val="600"/>
              </a:spcAft>
            </a:pPr>
            <a:r>
              <a:rPr lang="en-US" altLang="zh-CN" sz="2400" dirty="0">
                <a:effectLst>
                  <a:outerShdw blurRad="38100" dist="38100" dir="2700000" algn="tl">
                    <a:srgbClr val="000000">
                      <a:alpha val="43137"/>
                    </a:srgbClr>
                  </a:outerShdw>
                </a:effectLst>
                <a:latin typeface="Bahnschrift Light" panose="020B0502040204020203" pitchFamily="34" charset="0"/>
                <a:ea typeface="Adobe Gothic Std B" panose="020B0800000000000000" pitchFamily="34" charset="-128"/>
              </a:rPr>
              <a:t>Most people are very aware of others in “their space” and many require the area to remain relatively clear in order to feel at ease. </a:t>
            </a:r>
          </a:p>
          <a:p>
            <a:pPr algn="just">
              <a:spcBef>
                <a:spcPts val="600"/>
              </a:spcBef>
              <a:spcAft>
                <a:spcPts val="600"/>
              </a:spcAft>
            </a:pPr>
            <a:r>
              <a:rPr lang="en-US" altLang="zh-CN" sz="2400" dirty="0">
                <a:effectLst>
                  <a:outerShdw blurRad="38100" dist="38100" dir="2700000" algn="tl">
                    <a:srgbClr val="000000">
                      <a:alpha val="43137"/>
                    </a:srgbClr>
                  </a:outerShdw>
                </a:effectLst>
                <a:latin typeface="Bahnschrift Light" panose="020B0502040204020203" pitchFamily="34" charset="0"/>
                <a:ea typeface="Adobe Gothic Std B" panose="020B0800000000000000" pitchFamily="34" charset="-128"/>
              </a:rPr>
              <a:t>The idea of personal space is rooted in psychology, and there are many theories about how the space develops and how people react to violations. </a:t>
            </a:r>
          </a:p>
          <a:p>
            <a:pPr algn="just">
              <a:spcBef>
                <a:spcPts val="600"/>
              </a:spcBef>
              <a:spcAft>
                <a:spcPts val="600"/>
              </a:spcAft>
            </a:pPr>
            <a:r>
              <a:rPr lang="en-US" altLang="zh-CN" sz="2400" dirty="0">
                <a:effectLst>
                  <a:outerShdw blurRad="38100" dist="38100" dir="2700000" algn="tl">
                    <a:srgbClr val="000000">
                      <a:alpha val="43137"/>
                    </a:srgbClr>
                  </a:outerShdw>
                </a:effectLst>
                <a:latin typeface="Bahnschrift Light" panose="020B0502040204020203" pitchFamily="34" charset="0"/>
                <a:ea typeface="Adobe Gothic Std B" panose="020B0800000000000000" pitchFamily="34" charset="-128"/>
              </a:rPr>
              <a:t>Some of this is based on genetics and brain chemistry, but a lot is also cultural.</a:t>
            </a:r>
          </a:p>
        </p:txBody>
      </p:sp>
      <p:sp>
        <p:nvSpPr>
          <p:cNvPr id="10" name="文本框 9">
            <a:extLst>
              <a:ext uri="{FF2B5EF4-FFF2-40B4-BE49-F238E27FC236}">
                <a16:creationId xmlns:a16="http://schemas.microsoft.com/office/drawing/2014/main" id="{973D6B7E-2D28-48E0-A1A7-73B46B6B1C6C}"/>
              </a:ext>
            </a:extLst>
          </p:cNvPr>
          <p:cNvSpPr txBox="1"/>
          <p:nvPr/>
        </p:nvSpPr>
        <p:spPr>
          <a:xfrm>
            <a:off x="7482837" y="5017471"/>
            <a:ext cx="3477653" cy="707886"/>
          </a:xfrm>
          <a:prstGeom prst="rect">
            <a:avLst/>
          </a:prstGeom>
          <a:noFill/>
        </p:spPr>
        <p:txBody>
          <a:bodyPr wrap="square">
            <a:spAutoFit/>
          </a:bodyPr>
          <a:lstStyle/>
          <a:p>
            <a:r>
              <a:rPr lang="en-US" altLang="zh-CN" sz="4000" b="1" dirty="0"/>
              <a:t>—— </a:t>
            </a:r>
            <a:r>
              <a:rPr lang="en-US" altLang="zh-CN" sz="4000" b="1" dirty="0" err="1"/>
              <a:t>J.Gunsch</a:t>
            </a:r>
            <a:endParaRPr lang="zh-CN" altLang="en-US" sz="4000" dirty="0"/>
          </a:p>
        </p:txBody>
      </p:sp>
      <p:sp>
        <p:nvSpPr>
          <p:cNvPr id="13" name="文本框 12">
            <a:extLst>
              <a:ext uri="{FF2B5EF4-FFF2-40B4-BE49-F238E27FC236}">
                <a16:creationId xmlns:a16="http://schemas.microsoft.com/office/drawing/2014/main" id="{1D623B89-BCB8-4533-9ED9-7F3C2F69AA81}"/>
              </a:ext>
            </a:extLst>
          </p:cNvPr>
          <p:cNvSpPr txBox="1"/>
          <p:nvPr/>
        </p:nvSpPr>
        <p:spPr>
          <a:xfrm>
            <a:off x="1308439" y="1308764"/>
            <a:ext cx="9575118" cy="3539430"/>
          </a:xfrm>
          <a:prstGeom prst="rect">
            <a:avLst/>
          </a:prstGeom>
          <a:noFill/>
        </p:spPr>
        <p:txBody>
          <a:bodyPr wrap="square">
            <a:spAutoFit/>
          </a:bodyPr>
          <a:lstStyle/>
          <a:p>
            <a:pPr fontAlgn="base"/>
            <a:r>
              <a:rPr lang="zh-CN" altLang="en-US" sz="3200" dirty="0"/>
              <a:t>个人空间是紧邻个人周围的区域，有时被描述为想象中的“泡泡”。大多数人都非常清楚“他们的空间”中的其他人，许多人要求这个区域保持相对清晰，这样才能感到轻松自在。个人空间的概念植根于心理学，关于空间是如何发展的，以及人们如何应对违规行为，有很多理论。这其中有一部分是基于遗传学和脑化学的，但也有很多是文化方面的。</a:t>
            </a:r>
          </a:p>
        </p:txBody>
      </p:sp>
    </p:spTree>
    <p:extLst>
      <p:ext uri="{BB962C8B-B14F-4D97-AF65-F5344CB8AC3E}">
        <p14:creationId xmlns:p14="http://schemas.microsoft.com/office/powerpoint/2010/main" val="396221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1ACB7469-31E5-44DE-A576-82691E988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029" y="2302638"/>
            <a:ext cx="7515326" cy="4302301"/>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4E7D9C8B-3B1F-4B65-927F-41FC8675E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3658" y="2183750"/>
            <a:ext cx="7953538" cy="4302301"/>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A327287-1AD5-443B-8E6E-D64867CBE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3658" y="1317685"/>
            <a:ext cx="7790409" cy="5046479"/>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82C5A2E5-5C07-4D70-8383-C32EF1000A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6571" y="732005"/>
            <a:ext cx="8046825" cy="5473144"/>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1937AE7F-000A-4B23-8B2E-634C860DA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6637" y="610118"/>
            <a:ext cx="8309183" cy="5504059"/>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C66F3D62-89B4-4646-B4D1-EEA82EAF07F2}"/>
              </a:ext>
            </a:extLst>
          </p:cNvPr>
          <p:cNvPicPr>
            <a:picLocks noChangeAspect="1"/>
          </p:cNvPicPr>
          <p:nvPr/>
        </p:nvPicPr>
        <p:blipFill rotWithShape="1">
          <a:blip r:embed="rId7">
            <a:extLst>
              <a:ext uri="{28A0092B-C50C-407E-A947-70E740481C1C}">
                <a14:useLocalDpi xmlns:a14="http://schemas.microsoft.com/office/drawing/2010/main" val="0"/>
              </a:ext>
            </a:extLst>
          </a:blip>
          <a:srcRect r="2839"/>
          <a:stretch/>
        </p:blipFill>
        <p:spPr>
          <a:xfrm>
            <a:off x="669205" y="448133"/>
            <a:ext cx="9856052" cy="5565016"/>
          </a:xfrm>
          <a:prstGeom prst="rect">
            <a:avLst/>
          </a:prstGeom>
          <a:ln>
            <a:noFill/>
          </a:ln>
          <a:effectLst>
            <a:outerShdw blurRad="292100" dist="139700" dir="2700000" algn="tl" rotWithShape="0">
              <a:srgbClr val="333333">
                <a:alpha val="65000"/>
              </a:srgbClr>
            </a:outerShdw>
          </a:effectLst>
        </p:spPr>
      </p:pic>
      <p:sp>
        <p:nvSpPr>
          <p:cNvPr id="18" name="矩形 17">
            <a:extLst>
              <a:ext uri="{FF2B5EF4-FFF2-40B4-BE49-F238E27FC236}">
                <a16:creationId xmlns:a16="http://schemas.microsoft.com/office/drawing/2014/main" id="{7EC44B41-BABA-476F-B617-07EEBEDE54ED}"/>
              </a:ext>
            </a:extLst>
          </p:cNvPr>
          <p:cNvSpPr/>
          <p:nvPr/>
        </p:nvSpPr>
        <p:spPr>
          <a:xfrm>
            <a:off x="852270" y="519146"/>
            <a:ext cx="2123440" cy="399790"/>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052522F-C27D-460A-AC9C-A29C0503B2BC}"/>
              </a:ext>
            </a:extLst>
          </p:cNvPr>
          <p:cNvSpPr/>
          <p:nvPr/>
        </p:nvSpPr>
        <p:spPr>
          <a:xfrm>
            <a:off x="3044855" y="2850896"/>
            <a:ext cx="525215" cy="234902"/>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2FE6FD6-8E90-4805-B39B-D91FD619E353}"/>
              </a:ext>
            </a:extLst>
          </p:cNvPr>
          <p:cNvSpPr/>
          <p:nvPr/>
        </p:nvSpPr>
        <p:spPr>
          <a:xfrm>
            <a:off x="1666742" y="1851645"/>
            <a:ext cx="8858515" cy="31547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19900" b="1" cap="none" spc="0" dirty="0">
                <a:ln/>
                <a:solidFill>
                  <a:schemeClr val="accent4">
                    <a:lumMod val="60000"/>
                    <a:lumOff val="40000"/>
                  </a:schemeClr>
                </a:solidFill>
                <a:effectLst>
                  <a:outerShdw blurRad="38100" dist="38100" dir="2700000" algn="tl">
                    <a:srgbClr val="000000">
                      <a:alpha val="43137"/>
                    </a:srgbClr>
                  </a:outerShdw>
                </a:effectLst>
                <a:latin typeface="Orbitron" panose="02000000000000000000" pitchFamily="2" charset="0"/>
              </a:rPr>
              <a:t>1970s</a:t>
            </a:r>
          </a:p>
        </p:txBody>
      </p:sp>
    </p:spTree>
    <p:extLst>
      <p:ext uri="{BB962C8B-B14F-4D97-AF65-F5344CB8AC3E}">
        <p14:creationId xmlns:p14="http://schemas.microsoft.com/office/powerpoint/2010/main" val="33073201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0-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ntr" presetSubtype="4" fill="hold" nodeType="withEffect">
                                  <p:stCondLst>
                                    <p:cond delay="3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8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8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23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8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par>
                          <p:cTn id="33" fill="hold">
                            <p:stCondLst>
                              <p:cond delay="3300"/>
                            </p:stCondLst>
                            <p:childTnLst>
                              <p:par>
                                <p:cTn id="34" presetID="1"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a:extLst>
              <a:ext uri="{FF2B5EF4-FFF2-40B4-BE49-F238E27FC236}">
                <a16:creationId xmlns:a16="http://schemas.microsoft.com/office/drawing/2014/main" id="{25B94805-AF52-49E8-873A-242F16E24A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8047" y="968340"/>
            <a:ext cx="2975905" cy="4921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0396757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1AB1BB-B853-4C7D-BC99-821CD271B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943" y="1196682"/>
            <a:ext cx="3280114" cy="416056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文本框 6">
            <a:extLst>
              <a:ext uri="{FF2B5EF4-FFF2-40B4-BE49-F238E27FC236}">
                <a16:creationId xmlns:a16="http://schemas.microsoft.com/office/drawing/2014/main" id="{05B90496-BD4F-4E34-B328-F11FE03C78AE}"/>
              </a:ext>
            </a:extLst>
          </p:cNvPr>
          <p:cNvSpPr txBox="1"/>
          <p:nvPr/>
        </p:nvSpPr>
        <p:spPr>
          <a:xfrm>
            <a:off x="1079822" y="2876837"/>
            <a:ext cx="10032356" cy="1862048"/>
          </a:xfrm>
          <a:prstGeom prst="rect">
            <a:avLst/>
          </a:prstGeom>
          <a:noFill/>
          <a:effectLst>
            <a:outerShdw blurRad="50800" dist="38100" dir="2700000" algn="tl" rotWithShape="0">
              <a:prstClr val="black">
                <a:alpha val="40000"/>
              </a:prstClr>
            </a:outerShdw>
          </a:effectLst>
        </p:spPr>
        <p:txBody>
          <a:bodyPr wrap="square">
            <a:spAutoFit/>
          </a:bodyPr>
          <a:lstStyle/>
          <a:p>
            <a:r>
              <a:rPr lang="zh-CN" altLang="en-US" sz="11500" dirty="0">
                <a:ln w="0"/>
                <a:solidFill>
                  <a:schemeClr val="accent4">
                    <a:lumMod val="40000"/>
                    <a:lumOff val="60000"/>
                  </a:schemeClr>
                </a:solidFill>
                <a:effectLst>
                  <a:outerShdw blurRad="38100" dist="38100" dir="2700000" algn="tl">
                    <a:srgbClr val="000000">
                      <a:alpha val="43137"/>
                    </a:srgbClr>
                  </a:outerShdw>
                </a:effectLst>
                <a:latin typeface="Aharoni" panose="02010803020104030203" pitchFamily="2" charset="-79"/>
                <a:ea typeface="MS Gothic" panose="020B0609070205080204" pitchFamily="49" charset="-128"/>
                <a:cs typeface="Aharoni" panose="02010803020104030203" pitchFamily="2" charset="-79"/>
              </a:rPr>
              <a:t>Edward T.Hall</a:t>
            </a:r>
          </a:p>
        </p:txBody>
      </p:sp>
    </p:spTree>
    <p:extLst>
      <p:ext uri="{BB962C8B-B14F-4D97-AF65-F5344CB8AC3E}">
        <p14:creationId xmlns:p14="http://schemas.microsoft.com/office/powerpoint/2010/main" val="37336338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3674090-A8BE-487B-A6A3-9313F118F35A}"/>
              </a:ext>
            </a:extLst>
          </p:cNvPr>
          <p:cNvSpPr txBox="1"/>
          <p:nvPr/>
        </p:nvSpPr>
        <p:spPr>
          <a:xfrm>
            <a:off x="2591189" y="2305615"/>
            <a:ext cx="7009622" cy="2246769"/>
          </a:xfrm>
          <a:prstGeom prst="rect">
            <a:avLst/>
          </a:prstGeom>
          <a:noFill/>
        </p:spPr>
        <p:txBody>
          <a:bodyPr wrap="square">
            <a:spAutoFit/>
          </a:bodyPr>
          <a:lstStyle/>
          <a:p>
            <a:pPr algn="just"/>
            <a:r>
              <a:rPr lang="en-US" altLang="zh-CN" sz="2800" dirty="0">
                <a:solidFill>
                  <a:schemeClr val="bg1">
                    <a:lumMod val="95000"/>
                  </a:schemeClr>
                </a:solidFill>
              </a:rPr>
              <a:t>Dr. Edward Hall, an American anthropologist, believes that according to the different degrees of people's relationships, individual space can be divided into four distances, namely, intimacy, personal, social and public.</a:t>
            </a:r>
            <a:endParaRPr lang="zh-CN" altLang="en-US" sz="2800" dirty="0">
              <a:solidFill>
                <a:schemeClr val="bg1">
                  <a:lumMod val="95000"/>
                </a:schemeClr>
              </a:solidFill>
            </a:endParaRPr>
          </a:p>
        </p:txBody>
      </p:sp>
      <p:pic>
        <p:nvPicPr>
          <p:cNvPr id="4" name="内容占位符 3">
            <a:extLst>
              <a:ext uri="{FF2B5EF4-FFF2-40B4-BE49-F238E27FC236}">
                <a16:creationId xmlns:a16="http://schemas.microsoft.com/office/drawing/2014/main" id="{EE6D2BD3-0C73-4FF0-8766-33F1CBE88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9206" y="1166017"/>
            <a:ext cx="5073588" cy="4525963"/>
          </a:xfrm>
          <a:prstGeom prst="rect">
            <a:avLst/>
          </a:prstGeom>
          <a:ln>
            <a:noFill/>
          </a:ln>
          <a:effectLst>
            <a:softEdge rad="112500"/>
          </a:effectLst>
        </p:spPr>
      </p:pic>
    </p:spTree>
    <p:extLst>
      <p:ext uri="{BB962C8B-B14F-4D97-AF65-F5344CB8AC3E}">
        <p14:creationId xmlns:p14="http://schemas.microsoft.com/office/powerpoint/2010/main" val="78767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70,&quot;width&quot;:600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25,&quot;width&quot;:4872.500787401574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1373</Words>
  <Application>Microsoft Office PowerPoint</Application>
  <PresentationFormat>宽屏</PresentationFormat>
  <Paragraphs>109</Paragraphs>
  <Slides>27</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Adobe Gothic Std B</vt:lpstr>
      <vt:lpstr>Adobe 黑体 Std R</vt:lpstr>
      <vt:lpstr>等线</vt:lpstr>
      <vt:lpstr>等线 Light</vt:lpstr>
      <vt:lpstr>方正姚体</vt:lpstr>
      <vt:lpstr>华文中宋</vt:lpstr>
      <vt:lpstr>楷体</vt:lpstr>
      <vt:lpstr>迷你简卡通</vt:lpstr>
      <vt:lpstr>Aharoni</vt:lpstr>
      <vt:lpstr>Arial</vt:lpstr>
      <vt:lpstr>Bahnschrift Light</vt:lpstr>
      <vt:lpstr>Century Gothic</vt:lpstr>
      <vt:lpstr>Orbitron</vt:lpstr>
      <vt:lpstr>Sigmar One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孟 庆丰</dc:creator>
  <cp:lastModifiedBy>孟 庆丰</cp:lastModifiedBy>
  <cp:revision>49</cp:revision>
  <dcterms:created xsi:type="dcterms:W3CDTF">2021-03-18T14:01:24Z</dcterms:created>
  <dcterms:modified xsi:type="dcterms:W3CDTF">2021-03-28T07:20:42Z</dcterms:modified>
</cp:coreProperties>
</file>